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73" r:id="rId2"/>
    <p:sldId id="269" r:id="rId3"/>
    <p:sldId id="257" r:id="rId4"/>
    <p:sldId id="259" r:id="rId5"/>
    <p:sldId id="272" r:id="rId6"/>
    <p:sldId id="258" r:id="rId7"/>
    <p:sldId id="262" r:id="rId8"/>
    <p:sldId id="263" r:id="rId9"/>
    <p:sldId id="267" r:id="rId10"/>
    <p:sldId id="289" r:id="rId11"/>
    <p:sldId id="275" r:id="rId12"/>
    <p:sldId id="286" r:id="rId13"/>
    <p:sldId id="265" r:id="rId14"/>
    <p:sldId id="260" r:id="rId15"/>
    <p:sldId id="261" r:id="rId16"/>
    <p:sldId id="276" r:id="rId17"/>
    <p:sldId id="290" r:id="rId18"/>
    <p:sldId id="277" r:id="rId19"/>
    <p:sldId id="282" r:id="rId20"/>
    <p:sldId id="285" r:id="rId21"/>
    <p:sldId id="278" r:id="rId22"/>
    <p:sldId id="279" r:id="rId23"/>
    <p:sldId id="284" r:id="rId24"/>
    <p:sldId id="288" r:id="rId25"/>
    <p:sldId id="280" r:id="rId26"/>
    <p:sldId id="281" r:id="rId27"/>
    <p:sldId id="291" r:id="rId28"/>
    <p:sldId id="292" r:id="rId29"/>
    <p:sldId id="293" r:id="rId30"/>
    <p:sldId id="266" r:id="rId31"/>
    <p:sldId id="274" r:id="rId32"/>
    <p:sldId id="28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62" autoAdjust="0"/>
    <p:restoredTop sz="93333"/>
  </p:normalViewPr>
  <p:slideViewPr>
    <p:cSldViewPr snapToGrid="0" snapToObjects="1">
      <p:cViewPr varScale="1">
        <p:scale>
          <a:sx n="61" d="100"/>
          <a:sy n="61" d="100"/>
        </p:scale>
        <p:origin x="1636" y="2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Chintakindi" userId="1886d7a39e9fc1c7" providerId="LiveId" clId="{84C8B254-F47E-44DF-AD89-502CAE61B3AC}"/>
    <pc:docChg chg="custSel modSld">
      <pc:chgData name="Jahnavi Chintakindi" userId="1886d7a39e9fc1c7" providerId="LiveId" clId="{84C8B254-F47E-44DF-AD89-502CAE61B3AC}" dt="2025-02-21T20:26:55.795" v="0" actId="478"/>
      <pc:docMkLst>
        <pc:docMk/>
      </pc:docMkLst>
      <pc:sldChg chg="delSp mod delAnim">
        <pc:chgData name="Jahnavi Chintakindi" userId="1886d7a39e9fc1c7" providerId="LiveId" clId="{84C8B254-F47E-44DF-AD89-502CAE61B3AC}" dt="2025-02-21T20:26:55.795" v="0" actId="478"/>
        <pc:sldMkLst>
          <pc:docMk/>
          <pc:sldMk cId="954073036" sldId="291"/>
        </pc:sldMkLst>
        <pc:picChg chg="del">
          <ac:chgData name="Jahnavi Chintakindi" userId="1886d7a39e9fc1c7" providerId="LiveId" clId="{84C8B254-F47E-44DF-AD89-502CAE61B3AC}" dt="2025-02-21T20:26:55.795" v="0" actId="478"/>
          <ac:picMkLst>
            <pc:docMk/>
            <pc:sldMk cId="954073036" sldId="291"/>
            <ac:picMk id="3" creationId="{0B754149-4A90-B665-9145-A3234D70280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3D9B6-39C3-46CA-A495-534F4FBFF04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E8D02E1-CB3A-465F-9955-EA1105CBFE84}">
      <dgm:prSet/>
      <dgm:spPr/>
      <dgm:t>
        <a:bodyPr/>
        <a:lstStyle/>
        <a:p>
          <a:pPr>
            <a:lnSpc>
              <a:spcPct val="100000"/>
            </a:lnSpc>
            <a:defRPr cap="all"/>
          </a:pPr>
          <a:r>
            <a:rPr lang="en-US"/>
            <a:t>Who: Researchers, Medical Professionals, Patients</a:t>
          </a:r>
        </a:p>
      </dgm:t>
    </dgm:pt>
    <dgm:pt modelId="{38813556-6AB7-47D0-8E19-9BAD57873DB1}" type="parTrans" cxnId="{2830F6B7-9D94-468F-BB00-B8B4CEB59176}">
      <dgm:prSet/>
      <dgm:spPr/>
      <dgm:t>
        <a:bodyPr/>
        <a:lstStyle/>
        <a:p>
          <a:endParaRPr lang="en-US"/>
        </a:p>
      </dgm:t>
    </dgm:pt>
    <dgm:pt modelId="{B8994273-8122-42A5-935E-C0E193CE4D88}" type="sibTrans" cxnId="{2830F6B7-9D94-468F-BB00-B8B4CEB59176}">
      <dgm:prSet/>
      <dgm:spPr/>
      <dgm:t>
        <a:bodyPr/>
        <a:lstStyle/>
        <a:p>
          <a:endParaRPr lang="en-US"/>
        </a:p>
      </dgm:t>
    </dgm:pt>
    <dgm:pt modelId="{9D4BDF33-74BB-489B-B638-459757D97A6C}">
      <dgm:prSet/>
      <dgm:spPr/>
      <dgm:t>
        <a:bodyPr/>
        <a:lstStyle/>
        <a:p>
          <a:pPr>
            <a:lnSpc>
              <a:spcPct val="100000"/>
            </a:lnSpc>
            <a:defRPr cap="all"/>
          </a:pPr>
          <a:r>
            <a:rPr lang="en-US"/>
            <a:t>What: A web platform for uploading MRI scans for brain tumor detection</a:t>
          </a:r>
        </a:p>
      </dgm:t>
    </dgm:pt>
    <dgm:pt modelId="{729A3CB8-CF6B-4025-84E3-6ADFCB87C407}" type="parTrans" cxnId="{ADF9D306-9C06-4939-A154-EC69E5AE03E1}">
      <dgm:prSet/>
      <dgm:spPr/>
      <dgm:t>
        <a:bodyPr/>
        <a:lstStyle/>
        <a:p>
          <a:endParaRPr lang="en-US"/>
        </a:p>
      </dgm:t>
    </dgm:pt>
    <dgm:pt modelId="{EFDD2C6B-0FC7-4339-A775-07B54A933AD6}" type="sibTrans" cxnId="{ADF9D306-9C06-4939-A154-EC69E5AE03E1}">
      <dgm:prSet/>
      <dgm:spPr/>
      <dgm:t>
        <a:bodyPr/>
        <a:lstStyle/>
        <a:p>
          <a:endParaRPr lang="en-US"/>
        </a:p>
      </dgm:t>
    </dgm:pt>
    <dgm:pt modelId="{CF1FEBCF-4954-4CD1-8AD8-89CC6582168E}">
      <dgm:prSet/>
      <dgm:spPr/>
      <dgm:t>
        <a:bodyPr/>
        <a:lstStyle/>
        <a:p>
          <a:pPr>
            <a:lnSpc>
              <a:spcPct val="100000"/>
            </a:lnSpc>
            <a:defRPr cap="all"/>
          </a:pPr>
          <a:r>
            <a:rPr lang="en-US"/>
            <a:t>Purpose: Provide accurate, quick, and accessible tumor diagnosis using machine learning</a:t>
          </a:r>
        </a:p>
      </dgm:t>
    </dgm:pt>
    <dgm:pt modelId="{EE13E181-AA90-43BD-B802-2D83502CAF3A}" type="parTrans" cxnId="{5D6390D4-05EC-46DF-B357-F626AE352C7C}">
      <dgm:prSet/>
      <dgm:spPr/>
      <dgm:t>
        <a:bodyPr/>
        <a:lstStyle/>
        <a:p>
          <a:endParaRPr lang="en-US"/>
        </a:p>
      </dgm:t>
    </dgm:pt>
    <dgm:pt modelId="{049B7825-B830-41B5-8265-266F2E11380A}" type="sibTrans" cxnId="{5D6390D4-05EC-46DF-B357-F626AE352C7C}">
      <dgm:prSet/>
      <dgm:spPr/>
      <dgm:t>
        <a:bodyPr/>
        <a:lstStyle/>
        <a:p>
          <a:endParaRPr lang="en-US"/>
        </a:p>
      </dgm:t>
    </dgm:pt>
    <dgm:pt modelId="{339DE932-899D-4939-8F7D-7B4D1ACCBE73}" type="pres">
      <dgm:prSet presAssocID="{F953D9B6-39C3-46CA-A495-534F4FBFF045}" presName="root" presStyleCnt="0">
        <dgm:presLayoutVars>
          <dgm:dir/>
          <dgm:resizeHandles val="exact"/>
        </dgm:presLayoutVars>
      </dgm:prSet>
      <dgm:spPr/>
    </dgm:pt>
    <dgm:pt modelId="{324355F6-F34D-4766-98D3-FAC23BE2F149}" type="pres">
      <dgm:prSet presAssocID="{EE8D02E1-CB3A-465F-9955-EA1105CBFE84}" presName="compNode" presStyleCnt="0"/>
      <dgm:spPr/>
    </dgm:pt>
    <dgm:pt modelId="{DD640E2B-5B87-43CB-927A-ACD4E3F75A08}" type="pres">
      <dgm:prSet presAssocID="{EE8D02E1-CB3A-465F-9955-EA1105CBFE84}" presName="iconBgRect" presStyleLbl="bgShp" presStyleIdx="0" presStyleCnt="3"/>
      <dgm:spPr/>
    </dgm:pt>
    <dgm:pt modelId="{825B6449-D160-4A24-9F58-967DA0B4B545}" type="pres">
      <dgm:prSet presAssocID="{EE8D02E1-CB3A-465F-9955-EA1105CBFE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22AD655C-DEF0-44D1-875E-4A1256CE89B0}" type="pres">
      <dgm:prSet presAssocID="{EE8D02E1-CB3A-465F-9955-EA1105CBFE84}" presName="spaceRect" presStyleCnt="0"/>
      <dgm:spPr/>
    </dgm:pt>
    <dgm:pt modelId="{E4A4B6B1-E29D-4BD9-B4BE-B2FFE1B49F89}" type="pres">
      <dgm:prSet presAssocID="{EE8D02E1-CB3A-465F-9955-EA1105CBFE84}" presName="textRect" presStyleLbl="revTx" presStyleIdx="0" presStyleCnt="3">
        <dgm:presLayoutVars>
          <dgm:chMax val="1"/>
          <dgm:chPref val="1"/>
        </dgm:presLayoutVars>
      </dgm:prSet>
      <dgm:spPr/>
    </dgm:pt>
    <dgm:pt modelId="{1661B056-9557-458E-B6FD-78CF445A6B6A}" type="pres">
      <dgm:prSet presAssocID="{B8994273-8122-42A5-935E-C0E193CE4D88}" presName="sibTrans" presStyleCnt="0"/>
      <dgm:spPr/>
    </dgm:pt>
    <dgm:pt modelId="{8C758AD8-98E0-4763-891A-A5315EC847F6}" type="pres">
      <dgm:prSet presAssocID="{9D4BDF33-74BB-489B-B638-459757D97A6C}" presName="compNode" presStyleCnt="0"/>
      <dgm:spPr/>
    </dgm:pt>
    <dgm:pt modelId="{064F4AC2-3C83-408D-8909-C4995BD645F8}" type="pres">
      <dgm:prSet presAssocID="{9D4BDF33-74BB-489B-B638-459757D97A6C}" presName="iconBgRect" presStyleLbl="bgShp" presStyleIdx="1" presStyleCnt="3"/>
      <dgm:spPr/>
    </dgm:pt>
    <dgm:pt modelId="{B2E7CAEC-0046-4A55-AACC-E98E0E55C952}" type="pres">
      <dgm:prSet presAssocID="{9D4BDF33-74BB-489B-B638-459757D97A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5B66701A-F481-4DFD-A689-E27B49C7464D}" type="pres">
      <dgm:prSet presAssocID="{9D4BDF33-74BB-489B-B638-459757D97A6C}" presName="spaceRect" presStyleCnt="0"/>
      <dgm:spPr/>
    </dgm:pt>
    <dgm:pt modelId="{C5C10DAF-C61B-4B1A-886A-376A7B8FD0A7}" type="pres">
      <dgm:prSet presAssocID="{9D4BDF33-74BB-489B-B638-459757D97A6C}" presName="textRect" presStyleLbl="revTx" presStyleIdx="1" presStyleCnt="3">
        <dgm:presLayoutVars>
          <dgm:chMax val="1"/>
          <dgm:chPref val="1"/>
        </dgm:presLayoutVars>
      </dgm:prSet>
      <dgm:spPr/>
    </dgm:pt>
    <dgm:pt modelId="{923E68E7-DAD5-45E2-8DE2-EBD3DBF3A5F3}" type="pres">
      <dgm:prSet presAssocID="{EFDD2C6B-0FC7-4339-A775-07B54A933AD6}" presName="sibTrans" presStyleCnt="0"/>
      <dgm:spPr/>
    </dgm:pt>
    <dgm:pt modelId="{18F0E73A-EE08-4FA0-BB32-1FC1A2E0EFE1}" type="pres">
      <dgm:prSet presAssocID="{CF1FEBCF-4954-4CD1-8AD8-89CC6582168E}" presName="compNode" presStyleCnt="0"/>
      <dgm:spPr/>
    </dgm:pt>
    <dgm:pt modelId="{CD630E60-825D-4D2B-ABE0-82BE4BADF4D7}" type="pres">
      <dgm:prSet presAssocID="{CF1FEBCF-4954-4CD1-8AD8-89CC6582168E}" presName="iconBgRect" presStyleLbl="bgShp" presStyleIdx="2" presStyleCnt="3"/>
      <dgm:spPr/>
    </dgm:pt>
    <dgm:pt modelId="{1421EE80-A8A5-45C3-BC4F-77B8E33C4C4A}" type="pres">
      <dgm:prSet presAssocID="{CF1FEBCF-4954-4CD1-8AD8-89CC658216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8E3FC546-22AF-4255-BC8E-4BBD1F62226C}" type="pres">
      <dgm:prSet presAssocID="{CF1FEBCF-4954-4CD1-8AD8-89CC6582168E}" presName="spaceRect" presStyleCnt="0"/>
      <dgm:spPr/>
    </dgm:pt>
    <dgm:pt modelId="{D82E7E73-7A03-4C8B-B29F-1B4B57BEA638}" type="pres">
      <dgm:prSet presAssocID="{CF1FEBCF-4954-4CD1-8AD8-89CC6582168E}" presName="textRect" presStyleLbl="revTx" presStyleIdx="2" presStyleCnt="3">
        <dgm:presLayoutVars>
          <dgm:chMax val="1"/>
          <dgm:chPref val="1"/>
        </dgm:presLayoutVars>
      </dgm:prSet>
      <dgm:spPr/>
    </dgm:pt>
  </dgm:ptLst>
  <dgm:cxnLst>
    <dgm:cxn modelId="{ADF9D306-9C06-4939-A154-EC69E5AE03E1}" srcId="{F953D9B6-39C3-46CA-A495-534F4FBFF045}" destId="{9D4BDF33-74BB-489B-B638-459757D97A6C}" srcOrd="1" destOrd="0" parTransId="{729A3CB8-CF6B-4025-84E3-6ADFCB87C407}" sibTransId="{EFDD2C6B-0FC7-4339-A775-07B54A933AD6}"/>
    <dgm:cxn modelId="{9BC5381A-55F7-43CF-BC24-E487FBF33F0D}" type="presOf" srcId="{9D4BDF33-74BB-489B-B638-459757D97A6C}" destId="{C5C10DAF-C61B-4B1A-886A-376A7B8FD0A7}" srcOrd="0" destOrd="0" presId="urn:microsoft.com/office/officeart/2018/5/layout/IconCircleLabelList"/>
    <dgm:cxn modelId="{4E655267-C940-4EF4-B2BB-76FB85CEA903}" type="presOf" srcId="{CF1FEBCF-4954-4CD1-8AD8-89CC6582168E}" destId="{D82E7E73-7A03-4C8B-B29F-1B4B57BEA638}" srcOrd="0" destOrd="0" presId="urn:microsoft.com/office/officeart/2018/5/layout/IconCircleLabelList"/>
    <dgm:cxn modelId="{4A970394-DB40-44B2-ADF4-B24677E4806A}" type="presOf" srcId="{EE8D02E1-CB3A-465F-9955-EA1105CBFE84}" destId="{E4A4B6B1-E29D-4BD9-B4BE-B2FFE1B49F89}" srcOrd="0" destOrd="0" presId="urn:microsoft.com/office/officeart/2018/5/layout/IconCircleLabelList"/>
    <dgm:cxn modelId="{CE27D1A0-ACD4-4587-A815-581CDDB05A41}" type="presOf" srcId="{F953D9B6-39C3-46CA-A495-534F4FBFF045}" destId="{339DE932-899D-4939-8F7D-7B4D1ACCBE73}" srcOrd="0" destOrd="0" presId="urn:microsoft.com/office/officeart/2018/5/layout/IconCircleLabelList"/>
    <dgm:cxn modelId="{2830F6B7-9D94-468F-BB00-B8B4CEB59176}" srcId="{F953D9B6-39C3-46CA-A495-534F4FBFF045}" destId="{EE8D02E1-CB3A-465F-9955-EA1105CBFE84}" srcOrd="0" destOrd="0" parTransId="{38813556-6AB7-47D0-8E19-9BAD57873DB1}" sibTransId="{B8994273-8122-42A5-935E-C0E193CE4D88}"/>
    <dgm:cxn modelId="{5D6390D4-05EC-46DF-B357-F626AE352C7C}" srcId="{F953D9B6-39C3-46CA-A495-534F4FBFF045}" destId="{CF1FEBCF-4954-4CD1-8AD8-89CC6582168E}" srcOrd="2" destOrd="0" parTransId="{EE13E181-AA90-43BD-B802-2D83502CAF3A}" sibTransId="{049B7825-B830-41B5-8265-266F2E11380A}"/>
    <dgm:cxn modelId="{1B1182F6-54DD-4786-8354-C82FF705A008}" type="presParOf" srcId="{339DE932-899D-4939-8F7D-7B4D1ACCBE73}" destId="{324355F6-F34D-4766-98D3-FAC23BE2F149}" srcOrd="0" destOrd="0" presId="urn:microsoft.com/office/officeart/2018/5/layout/IconCircleLabelList"/>
    <dgm:cxn modelId="{E3FC8BA0-6954-4221-9354-7E1E6DA42928}" type="presParOf" srcId="{324355F6-F34D-4766-98D3-FAC23BE2F149}" destId="{DD640E2B-5B87-43CB-927A-ACD4E3F75A08}" srcOrd="0" destOrd="0" presId="urn:microsoft.com/office/officeart/2018/5/layout/IconCircleLabelList"/>
    <dgm:cxn modelId="{48415D6A-7B19-4CB5-BB09-4A34E9D65DE3}" type="presParOf" srcId="{324355F6-F34D-4766-98D3-FAC23BE2F149}" destId="{825B6449-D160-4A24-9F58-967DA0B4B545}" srcOrd="1" destOrd="0" presId="urn:microsoft.com/office/officeart/2018/5/layout/IconCircleLabelList"/>
    <dgm:cxn modelId="{4F4CE8BE-1CD7-4B12-80E6-8103845D6063}" type="presParOf" srcId="{324355F6-F34D-4766-98D3-FAC23BE2F149}" destId="{22AD655C-DEF0-44D1-875E-4A1256CE89B0}" srcOrd="2" destOrd="0" presId="urn:microsoft.com/office/officeart/2018/5/layout/IconCircleLabelList"/>
    <dgm:cxn modelId="{E422D6BC-68BC-4D49-935E-FACCC2B6A2B1}" type="presParOf" srcId="{324355F6-F34D-4766-98D3-FAC23BE2F149}" destId="{E4A4B6B1-E29D-4BD9-B4BE-B2FFE1B49F89}" srcOrd="3" destOrd="0" presId="urn:microsoft.com/office/officeart/2018/5/layout/IconCircleLabelList"/>
    <dgm:cxn modelId="{70C07379-2DC6-438E-8A93-56E541CA70DB}" type="presParOf" srcId="{339DE932-899D-4939-8F7D-7B4D1ACCBE73}" destId="{1661B056-9557-458E-B6FD-78CF445A6B6A}" srcOrd="1" destOrd="0" presId="urn:microsoft.com/office/officeart/2018/5/layout/IconCircleLabelList"/>
    <dgm:cxn modelId="{6AA508AE-905A-4D00-A123-D038DF9BD626}" type="presParOf" srcId="{339DE932-899D-4939-8F7D-7B4D1ACCBE73}" destId="{8C758AD8-98E0-4763-891A-A5315EC847F6}" srcOrd="2" destOrd="0" presId="urn:microsoft.com/office/officeart/2018/5/layout/IconCircleLabelList"/>
    <dgm:cxn modelId="{5F8A518D-8BF7-4716-B3CC-F8541E222ECE}" type="presParOf" srcId="{8C758AD8-98E0-4763-891A-A5315EC847F6}" destId="{064F4AC2-3C83-408D-8909-C4995BD645F8}" srcOrd="0" destOrd="0" presId="urn:microsoft.com/office/officeart/2018/5/layout/IconCircleLabelList"/>
    <dgm:cxn modelId="{91C0261C-5552-4BFD-9C2D-60653809AAF5}" type="presParOf" srcId="{8C758AD8-98E0-4763-891A-A5315EC847F6}" destId="{B2E7CAEC-0046-4A55-AACC-E98E0E55C952}" srcOrd="1" destOrd="0" presId="urn:microsoft.com/office/officeart/2018/5/layout/IconCircleLabelList"/>
    <dgm:cxn modelId="{07E08AFC-DFA5-4EF9-90AE-531592B0F434}" type="presParOf" srcId="{8C758AD8-98E0-4763-891A-A5315EC847F6}" destId="{5B66701A-F481-4DFD-A689-E27B49C7464D}" srcOrd="2" destOrd="0" presId="urn:microsoft.com/office/officeart/2018/5/layout/IconCircleLabelList"/>
    <dgm:cxn modelId="{EF873817-E288-4DFB-BB5F-EC7FDF9DFF31}" type="presParOf" srcId="{8C758AD8-98E0-4763-891A-A5315EC847F6}" destId="{C5C10DAF-C61B-4B1A-886A-376A7B8FD0A7}" srcOrd="3" destOrd="0" presId="urn:microsoft.com/office/officeart/2018/5/layout/IconCircleLabelList"/>
    <dgm:cxn modelId="{5F1D1E36-B0B5-4DE8-AD6A-46AD988B93C6}" type="presParOf" srcId="{339DE932-899D-4939-8F7D-7B4D1ACCBE73}" destId="{923E68E7-DAD5-45E2-8DE2-EBD3DBF3A5F3}" srcOrd="3" destOrd="0" presId="urn:microsoft.com/office/officeart/2018/5/layout/IconCircleLabelList"/>
    <dgm:cxn modelId="{F2123725-68BE-4B98-95CD-F54F849D5167}" type="presParOf" srcId="{339DE932-899D-4939-8F7D-7B4D1ACCBE73}" destId="{18F0E73A-EE08-4FA0-BB32-1FC1A2E0EFE1}" srcOrd="4" destOrd="0" presId="urn:microsoft.com/office/officeart/2018/5/layout/IconCircleLabelList"/>
    <dgm:cxn modelId="{2124B82E-14AC-4282-9720-110C5EF45A29}" type="presParOf" srcId="{18F0E73A-EE08-4FA0-BB32-1FC1A2E0EFE1}" destId="{CD630E60-825D-4D2B-ABE0-82BE4BADF4D7}" srcOrd="0" destOrd="0" presId="urn:microsoft.com/office/officeart/2018/5/layout/IconCircleLabelList"/>
    <dgm:cxn modelId="{2B0FCE70-E092-47EE-88EE-B852B926C875}" type="presParOf" srcId="{18F0E73A-EE08-4FA0-BB32-1FC1A2E0EFE1}" destId="{1421EE80-A8A5-45C3-BC4F-77B8E33C4C4A}" srcOrd="1" destOrd="0" presId="urn:microsoft.com/office/officeart/2018/5/layout/IconCircleLabelList"/>
    <dgm:cxn modelId="{394779A0-AC5F-4278-A6A8-3ABBD62C61C2}" type="presParOf" srcId="{18F0E73A-EE08-4FA0-BB32-1FC1A2E0EFE1}" destId="{8E3FC546-22AF-4255-BC8E-4BBD1F62226C}" srcOrd="2" destOrd="0" presId="urn:microsoft.com/office/officeart/2018/5/layout/IconCircleLabelList"/>
    <dgm:cxn modelId="{4A871185-7865-462F-B986-027FD97C7813}" type="presParOf" srcId="{18F0E73A-EE08-4FA0-BB32-1FC1A2E0EFE1}" destId="{D82E7E73-7A03-4C8B-B29F-1B4B57BEA63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D2F20E-73F1-4982-8BD0-6F2A4AFB52D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99B8DED-41FF-406A-958E-A4E2FA108A71}">
      <dgm:prSet/>
      <dgm:spPr/>
      <dgm:t>
        <a:bodyPr/>
        <a:lstStyle/>
        <a:p>
          <a:r>
            <a:rPr lang="en-US"/>
            <a:t>Medical Professional: Upload MRIs, get diagnostic results</a:t>
          </a:r>
        </a:p>
      </dgm:t>
    </dgm:pt>
    <dgm:pt modelId="{CD8628EF-8EDF-4ED4-BB4E-C1C07462FE69}" type="parTrans" cxnId="{1ECE4367-BB57-4385-8A55-151A79BD46A9}">
      <dgm:prSet/>
      <dgm:spPr/>
      <dgm:t>
        <a:bodyPr/>
        <a:lstStyle/>
        <a:p>
          <a:endParaRPr lang="en-US"/>
        </a:p>
      </dgm:t>
    </dgm:pt>
    <dgm:pt modelId="{A935CBED-F411-4A11-921D-075BC8B33A84}" type="sibTrans" cxnId="{1ECE4367-BB57-4385-8A55-151A79BD46A9}">
      <dgm:prSet/>
      <dgm:spPr/>
      <dgm:t>
        <a:bodyPr/>
        <a:lstStyle/>
        <a:p>
          <a:endParaRPr lang="en-US"/>
        </a:p>
      </dgm:t>
    </dgm:pt>
    <dgm:pt modelId="{A3873580-520D-4129-9386-A56131CE5415}">
      <dgm:prSet/>
      <dgm:spPr/>
      <dgm:t>
        <a:bodyPr/>
        <a:lstStyle/>
        <a:p>
          <a:r>
            <a:rPr lang="en-US"/>
            <a:t>Patient: Upload scans for second opinions or initial diagnosis</a:t>
          </a:r>
        </a:p>
      </dgm:t>
    </dgm:pt>
    <dgm:pt modelId="{CEADB247-D977-4B9D-8E10-D59854032003}" type="parTrans" cxnId="{78E8D812-2CCA-4F71-B9D3-A807D70B2568}">
      <dgm:prSet/>
      <dgm:spPr/>
      <dgm:t>
        <a:bodyPr/>
        <a:lstStyle/>
        <a:p>
          <a:endParaRPr lang="en-US"/>
        </a:p>
      </dgm:t>
    </dgm:pt>
    <dgm:pt modelId="{494AE1B9-DEFC-4B4C-8E59-12BBAF17B376}" type="sibTrans" cxnId="{78E8D812-2CCA-4F71-B9D3-A807D70B2568}">
      <dgm:prSet/>
      <dgm:spPr/>
      <dgm:t>
        <a:bodyPr/>
        <a:lstStyle/>
        <a:p>
          <a:endParaRPr lang="en-US"/>
        </a:p>
      </dgm:t>
    </dgm:pt>
    <dgm:pt modelId="{580C9662-1EAE-44B3-A021-B9049C13AFC6}">
      <dgm:prSet/>
      <dgm:spPr/>
      <dgm:t>
        <a:bodyPr/>
        <a:lstStyle/>
        <a:p>
          <a:r>
            <a:rPr lang="en-US" dirty="0"/>
            <a:t>Researcher: Uploads scans for multiple algorithms evaluation</a:t>
          </a:r>
        </a:p>
      </dgm:t>
    </dgm:pt>
    <dgm:pt modelId="{24213023-F913-475A-92F9-B893FFE70308}" type="parTrans" cxnId="{DE77E7E2-3AB5-44DB-B4F9-0DB88CA8EE21}">
      <dgm:prSet/>
      <dgm:spPr/>
      <dgm:t>
        <a:bodyPr/>
        <a:lstStyle/>
        <a:p>
          <a:endParaRPr lang="en-US"/>
        </a:p>
      </dgm:t>
    </dgm:pt>
    <dgm:pt modelId="{0C8DF33A-DC89-443B-88E1-896C75A14DFE}" type="sibTrans" cxnId="{DE77E7E2-3AB5-44DB-B4F9-0DB88CA8EE21}">
      <dgm:prSet/>
      <dgm:spPr/>
      <dgm:t>
        <a:bodyPr/>
        <a:lstStyle/>
        <a:p>
          <a:endParaRPr lang="en-US"/>
        </a:p>
      </dgm:t>
    </dgm:pt>
    <dgm:pt modelId="{FF024B40-C8C6-4EF0-9BF6-EF5E28E296E0}" type="pres">
      <dgm:prSet presAssocID="{14D2F20E-73F1-4982-8BD0-6F2A4AFB52D4}" presName="root" presStyleCnt="0">
        <dgm:presLayoutVars>
          <dgm:dir/>
          <dgm:resizeHandles val="exact"/>
        </dgm:presLayoutVars>
      </dgm:prSet>
      <dgm:spPr/>
    </dgm:pt>
    <dgm:pt modelId="{564FF1B1-8131-43AA-BDD2-35F4F6D1B542}" type="pres">
      <dgm:prSet presAssocID="{699B8DED-41FF-406A-958E-A4E2FA108A71}" presName="compNode" presStyleCnt="0"/>
      <dgm:spPr/>
    </dgm:pt>
    <dgm:pt modelId="{60FDA8A9-F94C-4A97-976B-5353DF00978D}" type="pres">
      <dgm:prSet presAssocID="{699B8DED-41FF-406A-958E-A4E2FA108A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0E4C407F-7DC0-4586-9A19-3AA934EFD1B0}" type="pres">
      <dgm:prSet presAssocID="{699B8DED-41FF-406A-958E-A4E2FA108A71}" presName="spaceRect" presStyleCnt="0"/>
      <dgm:spPr/>
    </dgm:pt>
    <dgm:pt modelId="{7D1D7BDE-5675-48A2-A05E-D2C785C935DE}" type="pres">
      <dgm:prSet presAssocID="{699B8DED-41FF-406A-958E-A4E2FA108A71}" presName="textRect" presStyleLbl="revTx" presStyleIdx="0" presStyleCnt="3">
        <dgm:presLayoutVars>
          <dgm:chMax val="1"/>
          <dgm:chPref val="1"/>
        </dgm:presLayoutVars>
      </dgm:prSet>
      <dgm:spPr/>
    </dgm:pt>
    <dgm:pt modelId="{D535015D-895D-4940-B4A0-0C2112A61444}" type="pres">
      <dgm:prSet presAssocID="{A935CBED-F411-4A11-921D-075BC8B33A84}" presName="sibTrans" presStyleCnt="0"/>
      <dgm:spPr/>
    </dgm:pt>
    <dgm:pt modelId="{ED620D03-A2D9-4A24-BD56-F982AB9EF81E}" type="pres">
      <dgm:prSet presAssocID="{A3873580-520D-4129-9386-A56131CE5415}" presName="compNode" presStyleCnt="0"/>
      <dgm:spPr/>
    </dgm:pt>
    <dgm:pt modelId="{4B25A062-2D3E-4476-AF16-1BBF1657430A}" type="pres">
      <dgm:prSet presAssocID="{A3873580-520D-4129-9386-A56131CE54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83FCBB6E-27AE-417F-B041-D60E9B9E4356}" type="pres">
      <dgm:prSet presAssocID="{A3873580-520D-4129-9386-A56131CE5415}" presName="spaceRect" presStyleCnt="0"/>
      <dgm:spPr/>
    </dgm:pt>
    <dgm:pt modelId="{B91E68A1-B8EE-4D3A-8381-4C75B0BD5CAF}" type="pres">
      <dgm:prSet presAssocID="{A3873580-520D-4129-9386-A56131CE5415}" presName="textRect" presStyleLbl="revTx" presStyleIdx="1" presStyleCnt="3">
        <dgm:presLayoutVars>
          <dgm:chMax val="1"/>
          <dgm:chPref val="1"/>
        </dgm:presLayoutVars>
      </dgm:prSet>
      <dgm:spPr/>
    </dgm:pt>
    <dgm:pt modelId="{7EBA982A-B926-4F7F-8D32-DA2BDA9A6C4F}" type="pres">
      <dgm:prSet presAssocID="{494AE1B9-DEFC-4B4C-8E59-12BBAF17B376}" presName="sibTrans" presStyleCnt="0"/>
      <dgm:spPr/>
    </dgm:pt>
    <dgm:pt modelId="{5322C99E-BBBB-468F-8C5B-5366D38BAE9E}" type="pres">
      <dgm:prSet presAssocID="{580C9662-1EAE-44B3-A021-B9049C13AFC6}" presName="compNode" presStyleCnt="0"/>
      <dgm:spPr/>
    </dgm:pt>
    <dgm:pt modelId="{12DB59DE-F7B9-4AB9-B21F-6CCC7FD5F11C}" type="pres">
      <dgm:prSet presAssocID="{580C9662-1EAE-44B3-A021-B9049C13AF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D178CEE-E807-4DDA-AE41-DC2D2F1CEA73}" type="pres">
      <dgm:prSet presAssocID="{580C9662-1EAE-44B3-A021-B9049C13AFC6}" presName="spaceRect" presStyleCnt="0"/>
      <dgm:spPr/>
    </dgm:pt>
    <dgm:pt modelId="{8353A44E-D9AB-46CD-AE38-2703CC8D37C4}" type="pres">
      <dgm:prSet presAssocID="{580C9662-1EAE-44B3-A021-B9049C13AFC6}" presName="textRect" presStyleLbl="revTx" presStyleIdx="2" presStyleCnt="3">
        <dgm:presLayoutVars>
          <dgm:chMax val="1"/>
          <dgm:chPref val="1"/>
        </dgm:presLayoutVars>
      </dgm:prSet>
      <dgm:spPr/>
    </dgm:pt>
  </dgm:ptLst>
  <dgm:cxnLst>
    <dgm:cxn modelId="{78E8D812-2CCA-4F71-B9D3-A807D70B2568}" srcId="{14D2F20E-73F1-4982-8BD0-6F2A4AFB52D4}" destId="{A3873580-520D-4129-9386-A56131CE5415}" srcOrd="1" destOrd="0" parTransId="{CEADB247-D977-4B9D-8E10-D59854032003}" sibTransId="{494AE1B9-DEFC-4B4C-8E59-12BBAF17B376}"/>
    <dgm:cxn modelId="{C21F0922-BF3A-4724-A0C6-CC30952B189E}" type="presOf" srcId="{580C9662-1EAE-44B3-A021-B9049C13AFC6}" destId="{8353A44E-D9AB-46CD-AE38-2703CC8D37C4}" srcOrd="0" destOrd="0" presId="urn:microsoft.com/office/officeart/2018/2/layout/IconLabelList"/>
    <dgm:cxn modelId="{E70FCB46-69BA-4310-B68A-E3FF93F239D2}" type="presOf" srcId="{A3873580-520D-4129-9386-A56131CE5415}" destId="{B91E68A1-B8EE-4D3A-8381-4C75B0BD5CAF}" srcOrd="0" destOrd="0" presId="urn:microsoft.com/office/officeart/2018/2/layout/IconLabelList"/>
    <dgm:cxn modelId="{1ECE4367-BB57-4385-8A55-151A79BD46A9}" srcId="{14D2F20E-73F1-4982-8BD0-6F2A4AFB52D4}" destId="{699B8DED-41FF-406A-958E-A4E2FA108A71}" srcOrd="0" destOrd="0" parTransId="{CD8628EF-8EDF-4ED4-BB4E-C1C07462FE69}" sibTransId="{A935CBED-F411-4A11-921D-075BC8B33A84}"/>
    <dgm:cxn modelId="{2C7586AE-B823-4789-B041-F0EA4286B4EA}" type="presOf" srcId="{14D2F20E-73F1-4982-8BD0-6F2A4AFB52D4}" destId="{FF024B40-C8C6-4EF0-9BF6-EF5E28E296E0}" srcOrd="0" destOrd="0" presId="urn:microsoft.com/office/officeart/2018/2/layout/IconLabelList"/>
    <dgm:cxn modelId="{B5D3B2CF-34AE-4EDB-9345-B540A5A32509}" type="presOf" srcId="{699B8DED-41FF-406A-958E-A4E2FA108A71}" destId="{7D1D7BDE-5675-48A2-A05E-D2C785C935DE}" srcOrd="0" destOrd="0" presId="urn:microsoft.com/office/officeart/2018/2/layout/IconLabelList"/>
    <dgm:cxn modelId="{DE77E7E2-3AB5-44DB-B4F9-0DB88CA8EE21}" srcId="{14D2F20E-73F1-4982-8BD0-6F2A4AFB52D4}" destId="{580C9662-1EAE-44B3-A021-B9049C13AFC6}" srcOrd="2" destOrd="0" parTransId="{24213023-F913-475A-92F9-B893FFE70308}" sibTransId="{0C8DF33A-DC89-443B-88E1-896C75A14DFE}"/>
    <dgm:cxn modelId="{571770C0-DECA-4C1C-9F7C-0AFA285C5F2B}" type="presParOf" srcId="{FF024B40-C8C6-4EF0-9BF6-EF5E28E296E0}" destId="{564FF1B1-8131-43AA-BDD2-35F4F6D1B542}" srcOrd="0" destOrd="0" presId="urn:microsoft.com/office/officeart/2018/2/layout/IconLabelList"/>
    <dgm:cxn modelId="{9A4035DE-0C30-4BC6-AFD7-3C55D0125A9B}" type="presParOf" srcId="{564FF1B1-8131-43AA-BDD2-35F4F6D1B542}" destId="{60FDA8A9-F94C-4A97-976B-5353DF00978D}" srcOrd="0" destOrd="0" presId="urn:microsoft.com/office/officeart/2018/2/layout/IconLabelList"/>
    <dgm:cxn modelId="{5A9C2FF7-D8D4-498A-A7D0-6C9D55A1A6FA}" type="presParOf" srcId="{564FF1B1-8131-43AA-BDD2-35F4F6D1B542}" destId="{0E4C407F-7DC0-4586-9A19-3AA934EFD1B0}" srcOrd="1" destOrd="0" presId="urn:microsoft.com/office/officeart/2018/2/layout/IconLabelList"/>
    <dgm:cxn modelId="{7426ADF5-2668-4395-9608-FB9041E58469}" type="presParOf" srcId="{564FF1B1-8131-43AA-BDD2-35F4F6D1B542}" destId="{7D1D7BDE-5675-48A2-A05E-D2C785C935DE}" srcOrd="2" destOrd="0" presId="urn:microsoft.com/office/officeart/2018/2/layout/IconLabelList"/>
    <dgm:cxn modelId="{EF939172-0B62-4156-AF5B-AC9AF314DE3E}" type="presParOf" srcId="{FF024B40-C8C6-4EF0-9BF6-EF5E28E296E0}" destId="{D535015D-895D-4940-B4A0-0C2112A61444}" srcOrd="1" destOrd="0" presId="urn:microsoft.com/office/officeart/2018/2/layout/IconLabelList"/>
    <dgm:cxn modelId="{70325353-AAED-4542-9BFD-0F5EB41A6578}" type="presParOf" srcId="{FF024B40-C8C6-4EF0-9BF6-EF5E28E296E0}" destId="{ED620D03-A2D9-4A24-BD56-F982AB9EF81E}" srcOrd="2" destOrd="0" presId="urn:microsoft.com/office/officeart/2018/2/layout/IconLabelList"/>
    <dgm:cxn modelId="{BAF532AF-673C-41BB-8EDE-6285D9384B6E}" type="presParOf" srcId="{ED620D03-A2D9-4A24-BD56-F982AB9EF81E}" destId="{4B25A062-2D3E-4476-AF16-1BBF1657430A}" srcOrd="0" destOrd="0" presId="urn:microsoft.com/office/officeart/2018/2/layout/IconLabelList"/>
    <dgm:cxn modelId="{895AB918-D9AE-447E-BBCF-97FD05138750}" type="presParOf" srcId="{ED620D03-A2D9-4A24-BD56-F982AB9EF81E}" destId="{83FCBB6E-27AE-417F-B041-D60E9B9E4356}" srcOrd="1" destOrd="0" presId="urn:microsoft.com/office/officeart/2018/2/layout/IconLabelList"/>
    <dgm:cxn modelId="{578C279B-B020-4036-8CA3-8FA61C9F1E6D}" type="presParOf" srcId="{ED620D03-A2D9-4A24-BD56-F982AB9EF81E}" destId="{B91E68A1-B8EE-4D3A-8381-4C75B0BD5CAF}" srcOrd="2" destOrd="0" presId="urn:microsoft.com/office/officeart/2018/2/layout/IconLabelList"/>
    <dgm:cxn modelId="{D7AC3122-60D6-441C-8D9C-08A32AA29664}" type="presParOf" srcId="{FF024B40-C8C6-4EF0-9BF6-EF5E28E296E0}" destId="{7EBA982A-B926-4F7F-8D32-DA2BDA9A6C4F}" srcOrd="3" destOrd="0" presId="urn:microsoft.com/office/officeart/2018/2/layout/IconLabelList"/>
    <dgm:cxn modelId="{FF018496-2723-4A99-A38B-C867602BDDE4}" type="presParOf" srcId="{FF024B40-C8C6-4EF0-9BF6-EF5E28E296E0}" destId="{5322C99E-BBBB-468F-8C5B-5366D38BAE9E}" srcOrd="4" destOrd="0" presId="urn:microsoft.com/office/officeart/2018/2/layout/IconLabelList"/>
    <dgm:cxn modelId="{4B7D5485-E54D-4DA1-B11D-9198D04EC14A}" type="presParOf" srcId="{5322C99E-BBBB-468F-8C5B-5366D38BAE9E}" destId="{12DB59DE-F7B9-4AB9-B21F-6CCC7FD5F11C}" srcOrd="0" destOrd="0" presId="urn:microsoft.com/office/officeart/2018/2/layout/IconLabelList"/>
    <dgm:cxn modelId="{03E170A0-5920-468A-B1DD-99C30B1E909C}" type="presParOf" srcId="{5322C99E-BBBB-468F-8C5B-5366D38BAE9E}" destId="{AD178CEE-E807-4DDA-AE41-DC2D2F1CEA73}" srcOrd="1" destOrd="0" presId="urn:microsoft.com/office/officeart/2018/2/layout/IconLabelList"/>
    <dgm:cxn modelId="{264C5189-908C-41B6-914C-58177BA86AD5}" type="presParOf" srcId="{5322C99E-BBBB-468F-8C5B-5366D38BAE9E}" destId="{8353A44E-D9AB-46CD-AE38-2703CC8D37C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737D80-A8AF-4463-84C6-085EE0BD04C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58DD36-82D3-495C-AF6C-E0E9AA872424}">
      <dgm:prSet/>
      <dgm:spPr/>
      <dgm:t>
        <a:bodyPr/>
        <a:lstStyle/>
        <a:p>
          <a:pPr>
            <a:lnSpc>
              <a:spcPct val="100000"/>
            </a:lnSpc>
          </a:pPr>
          <a:r>
            <a:rPr lang="en-US" dirty="0"/>
            <a:t>Multiple patients MRI Reports: Doctor managing</a:t>
          </a:r>
        </a:p>
      </dgm:t>
    </dgm:pt>
    <dgm:pt modelId="{CD01D2F4-FC15-429F-95D2-D2E17AE109D8}" type="parTrans" cxnId="{D85CEFBE-F223-4326-8E2A-CAB973521E7F}">
      <dgm:prSet/>
      <dgm:spPr/>
      <dgm:t>
        <a:bodyPr/>
        <a:lstStyle/>
        <a:p>
          <a:endParaRPr lang="en-US"/>
        </a:p>
      </dgm:t>
    </dgm:pt>
    <dgm:pt modelId="{A35263E6-95C3-4B8F-A78E-BBD38149C34E}" type="sibTrans" cxnId="{D85CEFBE-F223-4326-8E2A-CAB973521E7F}">
      <dgm:prSet/>
      <dgm:spPr/>
      <dgm:t>
        <a:bodyPr/>
        <a:lstStyle/>
        <a:p>
          <a:endParaRPr lang="en-US"/>
        </a:p>
      </dgm:t>
    </dgm:pt>
    <dgm:pt modelId="{C33FF10E-3B48-4EB2-A540-BFFB9E1711B8}">
      <dgm:prSet/>
      <dgm:spPr/>
      <dgm:t>
        <a:bodyPr/>
        <a:lstStyle/>
        <a:p>
          <a:pPr>
            <a:lnSpc>
              <a:spcPct val="100000"/>
            </a:lnSpc>
          </a:pPr>
          <a:r>
            <a:rPr lang="en-US" dirty="0"/>
            <a:t>MRI Upload: Support for various formats like PNG, JPEG</a:t>
          </a:r>
        </a:p>
      </dgm:t>
    </dgm:pt>
    <dgm:pt modelId="{C55410F8-B602-455B-8AF0-CBB39AA962B8}" type="parTrans" cxnId="{5EB76A81-C55C-4FF4-8B99-81B106E04822}">
      <dgm:prSet/>
      <dgm:spPr/>
      <dgm:t>
        <a:bodyPr/>
        <a:lstStyle/>
        <a:p>
          <a:endParaRPr lang="en-US"/>
        </a:p>
      </dgm:t>
    </dgm:pt>
    <dgm:pt modelId="{F7E6DE7D-BE26-4113-B197-BDF82B09C479}" type="sibTrans" cxnId="{5EB76A81-C55C-4FF4-8B99-81B106E04822}">
      <dgm:prSet/>
      <dgm:spPr/>
      <dgm:t>
        <a:bodyPr/>
        <a:lstStyle/>
        <a:p>
          <a:endParaRPr lang="en-US"/>
        </a:p>
      </dgm:t>
    </dgm:pt>
    <dgm:pt modelId="{3D2F9458-20C8-4EFD-BB1E-5769F22494C1}">
      <dgm:prSet/>
      <dgm:spPr/>
      <dgm:t>
        <a:bodyPr/>
        <a:lstStyle/>
        <a:p>
          <a:pPr>
            <a:lnSpc>
              <a:spcPct val="100000"/>
            </a:lnSpc>
          </a:pPr>
          <a:r>
            <a:rPr lang="en-US" dirty="0"/>
            <a:t>Tumor Detection: Analysis using ML models, generating tumor/no tumor result.</a:t>
          </a:r>
        </a:p>
      </dgm:t>
    </dgm:pt>
    <dgm:pt modelId="{E04D10BC-D176-424E-9767-04D5058E7768}" type="parTrans" cxnId="{C50F1EA8-CAD1-409D-9DE8-E29B1576DDDC}">
      <dgm:prSet/>
      <dgm:spPr/>
      <dgm:t>
        <a:bodyPr/>
        <a:lstStyle/>
        <a:p>
          <a:endParaRPr lang="en-US"/>
        </a:p>
      </dgm:t>
    </dgm:pt>
    <dgm:pt modelId="{F6382437-3227-4437-8D25-B892B8FBF1F6}" type="sibTrans" cxnId="{C50F1EA8-CAD1-409D-9DE8-E29B1576DDDC}">
      <dgm:prSet/>
      <dgm:spPr/>
      <dgm:t>
        <a:bodyPr/>
        <a:lstStyle/>
        <a:p>
          <a:endParaRPr lang="en-US"/>
        </a:p>
      </dgm:t>
    </dgm:pt>
    <dgm:pt modelId="{6812ECBE-BF07-4366-94A6-5BD89454357D}">
      <dgm:prSet/>
      <dgm:spPr/>
      <dgm:t>
        <a:bodyPr/>
        <a:lstStyle/>
        <a:p>
          <a:pPr>
            <a:lnSpc>
              <a:spcPct val="100000"/>
            </a:lnSpc>
          </a:pPr>
          <a:r>
            <a:rPr lang="en-US" dirty="0"/>
            <a:t>Preliminary Diagnosis: Easy interface for patients to get feedback on tumor presence</a:t>
          </a:r>
        </a:p>
      </dgm:t>
    </dgm:pt>
    <dgm:pt modelId="{089F74CE-3F3D-4B07-B1F2-751D87C0B1E1}" type="parTrans" cxnId="{6AE91888-D66A-47F4-A903-611CD4FB55AA}">
      <dgm:prSet/>
      <dgm:spPr/>
      <dgm:t>
        <a:bodyPr/>
        <a:lstStyle/>
        <a:p>
          <a:endParaRPr lang="en-US"/>
        </a:p>
      </dgm:t>
    </dgm:pt>
    <dgm:pt modelId="{B69FBA70-ADDE-4CE4-BEEB-16F7E848A12D}" type="sibTrans" cxnId="{6AE91888-D66A-47F4-A903-611CD4FB55AA}">
      <dgm:prSet/>
      <dgm:spPr/>
      <dgm:t>
        <a:bodyPr/>
        <a:lstStyle/>
        <a:p>
          <a:endParaRPr lang="en-US"/>
        </a:p>
      </dgm:t>
    </dgm:pt>
    <dgm:pt modelId="{8D17F4A6-F861-484D-9AA3-F1208D05F385}" type="pres">
      <dgm:prSet presAssocID="{37737D80-A8AF-4463-84C6-085EE0BD04C2}" presName="root" presStyleCnt="0">
        <dgm:presLayoutVars>
          <dgm:dir/>
          <dgm:resizeHandles val="exact"/>
        </dgm:presLayoutVars>
      </dgm:prSet>
      <dgm:spPr/>
    </dgm:pt>
    <dgm:pt modelId="{A767883E-3C66-43C7-A7A4-D0884A30DE5D}" type="pres">
      <dgm:prSet presAssocID="{C33FF10E-3B48-4EB2-A540-BFFB9E1711B8}" presName="compNode" presStyleCnt="0"/>
      <dgm:spPr/>
    </dgm:pt>
    <dgm:pt modelId="{F1AE1E4A-76D5-4D2E-ACFA-F104BE2FAAFB}" type="pres">
      <dgm:prSet presAssocID="{C33FF10E-3B48-4EB2-A540-BFFB9E1711B8}" presName="bgRect" presStyleLbl="bgShp" presStyleIdx="0" presStyleCnt="4"/>
      <dgm:spPr/>
    </dgm:pt>
    <dgm:pt modelId="{E8EE6497-E424-4767-8CF8-0CAC79C36C99}" type="pres">
      <dgm:prSet presAssocID="{C33FF10E-3B48-4EB2-A540-BFFB9E1711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9D4E4366-37DE-4D39-A9B2-7C15410E39EE}" type="pres">
      <dgm:prSet presAssocID="{C33FF10E-3B48-4EB2-A540-BFFB9E1711B8}" presName="spaceRect" presStyleCnt="0"/>
      <dgm:spPr/>
    </dgm:pt>
    <dgm:pt modelId="{4292B36F-FBE2-4E29-99AD-3E4AEF151B00}" type="pres">
      <dgm:prSet presAssocID="{C33FF10E-3B48-4EB2-A540-BFFB9E1711B8}" presName="parTx" presStyleLbl="revTx" presStyleIdx="0" presStyleCnt="4">
        <dgm:presLayoutVars>
          <dgm:chMax val="0"/>
          <dgm:chPref val="0"/>
        </dgm:presLayoutVars>
      </dgm:prSet>
      <dgm:spPr/>
    </dgm:pt>
    <dgm:pt modelId="{899EFA3E-FE2A-4CBD-BFA5-69A6E3AC6533}" type="pres">
      <dgm:prSet presAssocID="{F7E6DE7D-BE26-4113-B197-BDF82B09C479}" presName="sibTrans" presStyleCnt="0"/>
      <dgm:spPr/>
    </dgm:pt>
    <dgm:pt modelId="{740679F6-F3A7-40A2-9E1F-E866871A35C1}" type="pres">
      <dgm:prSet presAssocID="{3D2F9458-20C8-4EFD-BB1E-5769F22494C1}" presName="compNode" presStyleCnt="0"/>
      <dgm:spPr/>
    </dgm:pt>
    <dgm:pt modelId="{7102A67B-36C2-4545-A9EA-7B7244760A6D}" type="pres">
      <dgm:prSet presAssocID="{3D2F9458-20C8-4EFD-BB1E-5769F22494C1}" presName="bgRect" presStyleLbl="bgShp" presStyleIdx="1" presStyleCnt="4"/>
      <dgm:spPr/>
    </dgm:pt>
    <dgm:pt modelId="{1312FC31-B03D-420E-8206-2626A435909E}" type="pres">
      <dgm:prSet presAssocID="{3D2F9458-20C8-4EFD-BB1E-5769F22494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FA1CAF7D-8E91-45B3-A6FF-1E997F9C69C1}" type="pres">
      <dgm:prSet presAssocID="{3D2F9458-20C8-4EFD-BB1E-5769F22494C1}" presName="spaceRect" presStyleCnt="0"/>
      <dgm:spPr/>
    </dgm:pt>
    <dgm:pt modelId="{5CF56468-BB23-4445-A469-FF32E0FDFD0C}" type="pres">
      <dgm:prSet presAssocID="{3D2F9458-20C8-4EFD-BB1E-5769F22494C1}" presName="parTx" presStyleLbl="revTx" presStyleIdx="1" presStyleCnt="4">
        <dgm:presLayoutVars>
          <dgm:chMax val="0"/>
          <dgm:chPref val="0"/>
        </dgm:presLayoutVars>
      </dgm:prSet>
      <dgm:spPr/>
    </dgm:pt>
    <dgm:pt modelId="{D0BDB983-08B6-41DE-9A19-7D5EAFB0D735}" type="pres">
      <dgm:prSet presAssocID="{F6382437-3227-4437-8D25-B892B8FBF1F6}" presName="sibTrans" presStyleCnt="0"/>
      <dgm:spPr/>
    </dgm:pt>
    <dgm:pt modelId="{40413E45-EC28-4A92-9A75-185F39866B41}" type="pres">
      <dgm:prSet presAssocID="{6812ECBE-BF07-4366-94A6-5BD89454357D}" presName="compNode" presStyleCnt="0"/>
      <dgm:spPr/>
    </dgm:pt>
    <dgm:pt modelId="{50D3A596-ABA5-48FA-8913-CE73A052DC45}" type="pres">
      <dgm:prSet presAssocID="{6812ECBE-BF07-4366-94A6-5BD89454357D}" presName="bgRect" presStyleLbl="bgShp" presStyleIdx="2" presStyleCnt="4"/>
      <dgm:spPr/>
    </dgm:pt>
    <dgm:pt modelId="{F4AD7351-D87F-477D-A44B-5A460D0120E6}" type="pres">
      <dgm:prSet presAssocID="{6812ECBE-BF07-4366-94A6-5BD8945435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77CF12D2-9B8A-4137-98EB-AD8EF55C0A60}" type="pres">
      <dgm:prSet presAssocID="{6812ECBE-BF07-4366-94A6-5BD89454357D}" presName="spaceRect" presStyleCnt="0"/>
      <dgm:spPr/>
    </dgm:pt>
    <dgm:pt modelId="{AA9F93D6-9301-4CBD-A26E-52B443FB6AF1}" type="pres">
      <dgm:prSet presAssocID="{6812ECBE-BF07-4366-94A6-5BD89454357D}" presName="parTx" presStyleLbl="revTx" presStyleIdx="2" presStyleCnt="4">
        <dgm:presLayoutVars>
          <dgm:chMax val="0"/>
          <dgm:chPref val="0"/>
        </dgm:presLayoutVars>
      </dgm:prSet>
      <dgm:spPr/>
    </dgm:pt>
    <dgm:pt modelId="{CA13EBE1-01BE-DD4A-9AE8-5C6BF74BAF76}" type="pres">
      <dgm:prSet presAssocID="{B69FBA70-ADDE-4CE4-BEEB-16F7E848A12D}" presName="sibTrans" presStyleCnt="0"/>
      <dgm:spPr/>
    </dgm:pt>
    <dgm:pt modelId="{3B46FD7F-9DD7-CE49-9C37-0FCD0F03D6A1}" type="pres">
      <dgm:prSet presAssocID="{9058DD36-82D3-495C-AF6C-E0E9AA872424}" presName="compNode" presStyleCnt="0"/>
      <dgm:spPr/>
    </dgm:pt>
    <dgm:pt modelId="{75F00BD3-B447-F249-9D4B-A8B715F2717F}" type="pres">
      <dgm:prSet presAssocID="{9058DD36-82D3-495C-AF6C-E0E9AA872424}" presName="bgRect" presStyleLbl="bgShp" presStyleIdx="3" presStyleCnt="4"/>
      <dgm:spPr/>
    </dgm:pt>
    <dgm:pt modelId="{DE102B87-77B5-4541-9BEB-3B4A5E132C81}" type="pres">
      <dgm:prSet presAssocID="{9058DD36-82D3-495C-AF6C-E0E9AA8724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a:ext>
      </dgm:extLst>
    </dgm:pt>
    <dgm:pt modelId="{84B9DE66-D33C-1F43-A2E6-20A611A8B13F}" type="pres">
      <dgm:prSet presAssocID="{9058DD36-82D3-495C-AF6C-E0E9AA872424}" presName="spaceRect" presStyleCnt="0"/>
      <dgm:spPr/>
    </dgm:pt>
    <dgm:pt modelId="{BA4F7BF9-B589-2C40-A81F-0F52285652C9}" type="pres">
      <dgm:prSet presAssocID="{9058DD36-82D3-495C-AF6C-E0E9AA872424}" presName="parTx" presStyleLbl="revTx" presStyleIdx="3" presStyleCnt="4">
        <dgm:presLayoutVars>
          <dgm:chMax val="0"/>
          <dgm:chPref val="0"/>
        </dgm:presLayoutVars>
      </dgm:prSet>
      <dgm:spPr/>
    </dgm:pt>
  </dgm:ptLst>
  <dgm:cxnLst>
    <dgm:cxn modelId="{9CA52300-2010-40A1-B370-FD3034CE9637}" type="presOf" srcId="{37737D80-A8AF-4463-84C6-085EE0BD04C2}" destId="{8D17F4A6-F861-484D-9AA3-F1208D05F385}" srcOrd="0" destOrd="0" presId="urn:microsoft.com/office/officeart/2018/2/layout/IconVerticalSolidList"/>
    <dgm:cxn modelId="{93ADE120-8DA1-9F49-9C5B-84CD16372370}" type="presOf" srcId="{C33FF10E-3B48-4EB2-A540-BFFB9E1711B8}" destId="{4292B36F-FBE2-4E29-99AD-3E4AEF151B00}" srcOrd="0" destOrd="0" presId="urn:microsoft.com/office/officeart/2018/2/layout/IconVerticalSolidList"/>
    <dgm:cxn modelId="{4AAE1C78-EEF0-224F-8DAA-C0E695B41BFD}" type="presOf" srcId="{3D2F9458-20C8-4EFD-BB1E-5769F22494C1}" destId="{5CF56468-BB23-4445-A469-FF32E0FDFD0C}" srcOrd="0" destOrd="0" presId="urn:microsoft.com/office/officeart/2018/2/layout/IconVerticalSolidList"/>
    <dgm:cxn modelId="{DBC70481-D425-0742-87C0-172A89D3E932}" type="presOf" srcId="{6812ECBE-BF07-4366-94A6-5BD89454357D}" destId="{AA9F93D6-9301-4CBD-A26E-52B443FB6AF1}" srcOrd="0" destOrd="0" presId="urn:microsoft.com/office/officeart/2018/2/layout/IconVerticalSolidList"/>
    <dgm:cxn modelId="{5EB76A81-C55C-4FF4-8B99-81B106E04822}" srcId="{37737D80-A8AF-4463-84C6-085EE0BD04C2}" destId="{C33FF10E-3B48-4EB2-A540-BFFB9E1711B8}" srcOrd="0" destOrd="0" parTransId="{C55410F8-B602-455B-8AF0-CBB39AA962B8}" sibTransId="{F7E6DE7D-BE26-4113-B197-BDF82B09C479}"/>
    <dgm:cxn modelId="{6AE91888-D66A-47F4-A903-611CD4FB55AA}" srcId="{37737D80-A8AF-4463-84C6-085EE0BD04C2}" destId="{6812ECBE-BF07-4366-94A6-5BD89454357D}" srcOrd="2" destOrd="0" parTransId="{089F74CE-3F3D-4B07-B1F2-751D87C0B1E1}" sibTransId="{B69FBA70-ADDE-4CE4-BEEB-16F7E848A12D}"/>
    <dgm:cxn modelId="{C50F1EA8-CAD1-409D-9DE8-E29B1576DDDC}" srcId="{37737D80-A8AF-4463-84C6-085EE0BD04C2}" destId="{3D2F9458-20C8-4EFD-BB1E-5769F22494C1}" srcOrd="1" destOrd="0" parTransId="{E04D10BC-D176-424E-9767-04D5058E7768}" sibTransId="{F6382437-3227-4437-8D25-B892B8FBF1F6}"/>
    <dgm:cxn modelId="{2FAF80B2-D75F-9145-806F-CF22B5074FFD}" type="presOf" srcId="{9058DD36-82D3-495C-AF6C-E0E9AA872424}" destId="{BA4F7BF9-B589-2C40-A81F-0F52285652C9}" srcOrd="0" destOrd="0" presId="urn:microsoft.com/office/officeart/2018/2/layout/IconVerticalSolidList"/>
    <dgm:cxn modelId="{D85CEFBE-F223-4326-8E2A-CAB973521E7F}" srcId="{37737D80-A8AF-4463-84C6-085EE0BD04C2}" destId="{9058DD36-82D3-495C-AF6C-E0E9AA872424}" srcOrd="3" destOrd="0" parTransId="{CD01D2F4-FC15-429F-95D2-D2E17AE109D8}" sibTransId="{A35263E6-95C3-4B8F-A78E-BBD38149C34E}"/>
    <dgm:cxn modelId="{57946102-A656-1C41-A63C-12BFDE7907A1}" type="presParOf" srcId="{8D17F4A6-F861-484D-9AA3-F1208D05F385}" destId="{A767883E-3C66-43C7-A7A4-D0884A30DE5D}" srcOrd="0" destOrd="0" presId="urn:microsoft.com/office/officeart/2018/2/layout/IconVerticalSolidList"/>
    <dgm:cxn modelId="{14FFF1CF-DDED-C540-95F9-A754E7FD4E5B}" type="presParOf" srcId="{A767883E-3C66-43C7-A7A4-D0884A30DE5D}" destId="{F1AE1E4A-76D5-4D2E-ACFA-F104BE2FAAFB}" srcOrd="0" destOrd="0" presId="urn:microsoft.com/office/officeart/2018/2/layout/IconVerticalSolidList"/>
    <dgm:cxn modelId="{0B5F3C5F-D1ED-0147-8151-CACC70FADD86}" type="presParOf" srcId="{A767883E-3C66-43C7-A7A4-D0884A30DE5D}" destId="{E8EE6497-E424-4767-8CF8-0CAC79C36C99}" srcOrd="1" destOrd="0" presId="urn:microsoft.com/office/officeart/2018/2/layout/IconVerticalSolidList"/>
    <dgm:cxn modelId="{503E482B-B622-6844-9F54-0AEAC9F8959C}" type="presParOf" srcId="{A767883E-3C66-43C7-A7A4-D0884A30DE5D}" destId="{9D4E4366-37DE-4D39-A9B2-7C15410E39EE}" srcOrd="2" destOrd="0" presId="urn:microsoft.com/office/officeart/2018/2/layout/IconVerticalSolidList"/>
    <dgm:cxn modelId="{7DCB070D-F360-ED4C-82DA-61605C93461A}" type="presParOf" srcId="{A767883E-3C66-43C7-A7A4-D0884A30DE5D}" destId="{4292B36F-FBE2-4E29-99AD-3E4AEF151B00}" srcOrd="3" destOrd="0" presId="urn:microsoft.com/office/officeart/2018/2/layout/IconVerticalSolidList"/>
    <dgm:cxn modelId="{A1B28C98-4DE6-C147-8543-AD2538E00E27}" type="presParOf" srcId="{8D17F4A6-F861-484D-9AA3-F1208D05F385}" destId="{899EFA3E-FE2A-4CBD-BFA5-69A6E3AC6533}" srcOrd="1" destOrd="0" presId="urn:microsoft.com/office/officeart/2018/2/layout/IconVerticalSolidList"/>
    <dgm:cxn modelId="{783776F1-0070-DA4D-96C5-F29B24764E91}" type="presParOf" srcId="{8D17F4A6-F861-484D-9AA3-F1208D05F385}" destId="{740679F6-F3A7-40A2-9E1F-E866871A35C1}" srcOrd="2" destOrd="0" presId="urn:microsoft.com/office/officeart/2018/2/layout/IconVerticalSolidList"/>
    <dgm:cxn modelId="{DA32280A-941E-D741-A19B-7A04091790A6}" type="presParOf" srcId="{740679F6-F3A7-40A2-9E1F-E866871A35C1}" destId="{7102A67B-36C2-4545-A9EA-7B7244760A6D}" srcOrd="0" destOrd="0" presId="urn:microsoft.com/office/officeart/2018/2/layout/IconVerticalSolidList"/>
    <dgm:cxn modelId="{24DCCEF5-A403-174E-89F2-E5AE1ED8D739}" type="presParOf" srcId="{740679F6-F3A7-40A2-9E1F-E866871A35C1}" destId="{1312FC31-B03D-420E-8206-2626A435909E}" srcOrd="1" destOrd="0" presId="urn:microsoft.com/office/officeart/2018/2/layout/IconVerticalSolidList"/>
    <dgm:cxn modelId="{304EAF02-851C-B446-B643-C46ED3B3EFD8}" type="presParOf" srcId="{740679F6-F3A7-40A2-9E1F-E866871A35C1}" destId="{FA1CAF7D-8E91-45B3-A6FF-1E997F9C69C1}" srcOrd="2" destOrd="0" presId="urn:microsoft.com/office/officeart/2018/2/layout/IconVerticalSolidList"/>
    <dgm:cxn modelId="{2B3ED17C-4217-714B-8319-2CE2CA000CC1}" type="presParOf" srcId="{740679F6-F3A7-40A2-9E1F-E866871A35C1}" destId="{5CF56468-BB23-4445-A469-FF32E0FDFD0C}" srcOrd="3" destOrd="0" presId="urn:microsoft.com/office/officeart/2018/2/layout/IconVerticalSolidList"/>
    <dgm:cxn modelId="{D5A89432-DE43-5C4F-A111-DEE2A436D8E6}" type="presParOf" srcId="{8D17F4A6-F861-484D-9AA3-F1208D05F385}" destId="{D0BDB983-08B6-41DE-9A19-7D5EAFB0D735}" srcOrd="3" destOrd="0" presId="urn:microsoft.com/office/officeart/2018/2/layout/IconVerticalSolidList"/>
    <dgm:cxn modelId="{B7BF58F0-B6B6-0B40-9DB0-E6E6258BEFD9}" type="presParOf" srcId="{8D17F4A6-F861-484D-9AA3-F1208D05F385}" destId="{40413E45-EC28-4A92-9A75-185F39866B41}" srcOrd="4" destOrd="0" presId="urn:microsoft.com/office/officeart/2018/2/layout/IconVerticalSolidList"/>
    <dgm:cxn modelId="{A4988EA7-87D9-2A4E-8645-8D9BDDCB060E}" type="presParOf" srcId="{40413E45-EC28-4A92-9A75-185F39866B41}" destId="{50D3A596-ABA5-48FA-8913-CE73A052DC45}" srcOrd="0" destOrd="0" presId="urn:microsoft.com/office/officeart/2018/2/layout/IconVerticalSolidList"/>
    <dgm:cxn modelId="{A054943D-9526-3143-B62F-DD502B4D2C61}" type="presParOf" srcId="{40413E45-EC28-4A92-9A75-185F39866B41}" destId="{F4AD7351-D87F-477D-A44B-5A460D0120E6}" srcOrd="1" destOrd="0" presId="urn:microsoft.com/office/officeart/2018/2/layout/IconVerticalSolidList"/>
    <dgm:cxn modelId="{407C6094-D7D8-1041-8012-302EEADAC508}" type="presParOf" srcId="{40413E45-EC28-4A92-9A75-185F39866B41}" destId="{77CF12D2-9B8A-4137-98EB-AD8EF55C0A60}" srcOrd="2" destOrd="0" presId="urn:microsoft.com/office/officeart/2018/2/layout/IconVerticalSolidList"/>
    <dgm:cxn modelId="{F87514BC-8EC6-E942-BDB2-CA6EB7E686EE}" type="presParOf" srcId="{40413E45-EC28-4A92-9A75-185F39866B41}" destId="{AA9F93D6-9301-4CBD-A26E-52B443FB6AF1}" srcOrd="3" destOrd="0" presId="urn:microsoft.com/office/officeart/2018/2/layout/IconVerticalSolidList"/>
    <dgm:cxn modelId="{336871F1-DB2D-E544-AD74-D468EBF82B9C}" type="presParOf" srcId="{8D17F4A6-F861-484D-9AA3-F1208D05F385}" destId="{CA13EBE1-01BE-DD4A-9AE8-5C6BF74BAF76}" srcOrd="5" destOrd="0" presId="urn:microsoft.com/office/officeart/2018/2/layout/IconVerticalSolidList"/>
    <dgm:cxn modelId="{54F5CF8A-5040-414A-80FB-2C5A01F2EA58}" type="presParOf" srcId="{8D17F4A6-F861-484D-9AA3-F1208D05F385}" destId="{3B46FD7F-9DD7-CE49-9C37-0FCD0F03D6A1}" srcOrd="6" destOrd="0" presId="urn:microsoft.com/office/officeart/2018/2/layout/IconVerticalSolidList"/>
    <dgm:cxn modelId="{EA826A9C-D1FC-F244-A8CD-5A9DCF47505C}" type="presParOf" srcId="{3B46FD7F-9DD7-CE49-9C37-0FCD0F03D6A1}" destId="{75F00BD3-B447-F249-9D4B-A8B715F2717F}" srcOrd="0" destOrd="0" presId="urn:microsoft.com/office/officeart/2018/2/layout/IconVerticalSolidList"/>
    <dgm:cxn modelId="{33EFF35F-32AD-1742-995E-D67F670A73D1}" type="presParOf" srcId="{3B46FD7F-9DD7-CE49-9C37-0FCD0F03D6A1}" destId="{DE102B87-77B5-4541-9BEB-3B4A5E132C81}" srcOrd="1" destOrd="0" presId="urn:microsoft.com/office/officeart/2018/2/layout/IconVerticalSolidList"/>
    <dgm:cxn modelId="{544AB306-3CC5-DF4A-B074-E38C9A071BCE}" type="presParOf" srcId="{3B46FD7F-9DD7-CE49-9C37-0FCD0F03D6A1}" destId="{84B9DE66-D33C-1F43-A2E6-20A611A8B13F}" srcOrd="2" destOrd="0" presId="urn:microsoft.com/office/officeart/2018/2/layout/IconVerticalSolidList"/>
    <dgm:cxn modelId="{1999DC06-51F0-5D48-9170-C08238A23ECE}" type="presParOf" srcId="{3B46FD7F-9DD7-CE49-9C37-0FCD0F03D6A1}" destId="{BA4F7BF9-B589-2C40-A81F-0F52285652C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7051A9-EA9E-4337-82C2-99AB0968E7B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FB8512E-6049-4E91-99B7-5A90A18A2472}">
      <dgm:prSet/>
      <dgm:spPr/>
      <dgm:t>
        <a:bodyPr/>
        <a:lstStyle/>
        <a:p>
          <a:r>
            <a:rPr lang="en-US"/>
            <a:t>Secure Login, MRI Upload, Tumor Detection, Report Generation</a:t>
          </a:r>
        </a:p>
      </dgm:t>
    </dgm:pt>
    <dgm:pt modelId="{9FFF9A61-9604-4321-BE88-1FF058C2FF78}" type="parTrans" cxnId="{4633F740-94CB-436B-96A2-55FF4CF640B8}">
      <dgm:prSet/>
      <dgm:spPr/>
      <dgm:t>
        <a:bodyPr/>
        <a:lstStyle/>
        <a:p>
          <a:endParaRPr lang="en-US"/>
        </a:p>
      </dgm:t>
    </dgm:pt>
    <dgm:pt modelId="{7DAE588E-0986-4E43-A56D-5BAE336CB8CE}" type="sibTrans" cxnId="{4633F740-94CB-436B-96A2-55FF4CF640B8}">
      <dgm:prSet/>
      <dgm:spPr/>
      <dgm:t>
        <a:bodyPr/>
        <a:lstStyle/>
        <a:p>
          <a:endParaRPr lang="en-US"/>
        </a:p>
      </dgm:t>
    </dgm:pt>
    <dgm:pt modelId="{60490656-3B23-472D-8634-465D277C7344}">
      <dgm:prSet/>
      <dgm:spPr/>
      <dgm:t>
        <a:bodyPr/>
        <a:lstStyle/>
        <a:p>
          <a:r>
            <a:rPr lang="en-US"/>
            <a:t>Focus on accuracy, security, accessibility, and scalability</a:t>
          </a:r>
        </a:p>
      </dgm:t>
    </dgm:pt>
    <dgm:pt modelId="{55C17A26-BFC1-447F-AE07-7F0C0E68F2EE}" type="parTrans" cxnId="{32B767A6-FBBD-410E-8998-3FB83CFCF617}">
      <dgm:prSet/>
      <dgm:spPr/>
      <dgm:t>
        <a:bodyPr/>
        <a:lstStyle/>
        <a:p>
          <a:endParaRPr lang="en-US"/>
        </a:p>
      </dgm:t>
    </dgm:pt>
    <dgm:pt modelId="{4815F874-8A7B-469E-A268-675D34A086AF}" type="sibTrans" cxnId="{32B767A6-FBBD-410E-8998-3FB83CFCF617}">
      <dgm:prSet/>
      <dgm:spPr/>
      <dgm:t>
        <a:bodyPr/>
        <a:lstStyle/>
        <a:p>
          <a:endParaRPr lang="en-US"/>
        </a:p>
      </dgm:t>
    </dgm:pt>
    <dgm:pt modelId="{C7C93636-4C05-4F55-861D-175D360C8610}" type="pres">
      <dgm:prSet presAssocID="{EC7051A9-EA9E-4337-82C2-99AB0968E7BF}" presName="root" presStyleCnt="0">
        <dgm:presLayoutVars>
          <dgm:dir/>
          <dgm:resizeHandles val="exact"/>
        </dgm:presLayoutVars>
      </dgm:prSet>
      <dgm:spPr/>
    </dgm:pt>
    <dgm:pt modelId="{D65BE2FA-E71E-4D41-A350-6746C729C1A0}" type="pres">
      <dgm:prSet presAssocID="{CFB8512E-6049-4E91-99B7-5A90A18A2472}" presName="compNode" presStyleCnt="0"/>
      <dgm:spPr/>
    </dgm:pt>
    <dgm:pt modelId="{C13E7E9F-845F-4CFA-B1F8-717D3A7178B6}" type="pres">
      <dgm:prSet presAssocID="{CFB8512E-6049-4E91-99B7-5A90A18A24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3B384430-633B-4D25-A2F3-033CF4AD5FE7}" type="pres">
      <dgm:prSet presAssocID="{CFB8512E-6049-4E91-99B7-5A90A18A2472}" presName="spaceRect" presStyleCnt="0"/>
      <dgm:spPr/>
    </dgm:pt>
    <dgm:pt modelId="{A3DF8FF6-5FB6-4B44-BD65-ABA229CE7DE9}" type="pres">
      <dgm:prSet presAssocID="{CFB8512E-6049-4E91-99B7-5A90A18A2472}" presName="textRect" presStyleLbl="revTx" presStyleIdx="0" presStyleCnt="2">
        <dgm:presLayoutVars>
          <dgm:chMax val="1"/>
          <dgm:chPref val="1"/>
        </dgm:presLayoutVars>
      </dgm:prSet>
      <dgm:spPr/>
    </dgm:pt>
    <dgm:pt modelId="{3ABDDA51-A9EA-42F7-A8BD-0FFD9F939310}" type="pres">
      <dgm:prSet presAssocID="{7DAE588E-0986-4E43-A56D-5BAE336CB8CE}" presName="sibTrans" presStyleCnt="0"/>
      <dgm:spPr/>
    </dgm:pt>
    <dgm:pt modelId="{E7268FA1-535C-4BB6-8AD1-28998A026CF5}" type="pres">
      <dgm:prSet presAssocID="{60490656-3B23-472D-8634-465D277C7344}" presName="compNode" presStyleCnt="0"/>
      <dgm:spPr/>
    </dgm:pt>
    <dgm:pt modelId="{086870FC-A66E-4F90-93EC-7E902279822E}" type="pres">
      <dgm:prSet presAssocID="{60490656-3B23-472D-8634-465D277C73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C918BDB7-A2B5-4B67-9E84-69D5503E7C10}" type="pres">
      <dgm:prSet presAssocID="{60490656-3B23-472D-8634-465D277C7344}" presName="spaceRect" presStyleCnt="0"/>
      <dgm:spPr/>
    </dgm:pt>
    <dgm:pt modelId="{0AB7B69E-8D05-4579-821C-FDC599C4E237}" type="pres">
      <dgm:prSet presAssocID="{60490656-3B23-472D-8634-465D277C7344}" presName="textRect" presStyleLbl="revTx" presStyleIdx="1" presStyleCnt="2">
        <dgm:presLayoutVars>
          <dgm:chMax val="1"/>
          <dgm:chPref val="1"/>
        </dgm:presLayoutVars>
      </dgm:prSet>
      <dgm:spPr/>
    </dgm:pt>
  </dgm:ptLst>
  <dgm:cxnLst>
    <dgm:cxn modelId="{D2AB1321-CA60-4664-AFE5-5883D72C2698}" type="presOf" srcId="{60490656-3B23-472D-8634-465D277C7344}" destId="{0AB7B69E-8D05-4579-821C-FDC599C4E237}" srcOrd="0" destOrd="0" presId="urn:microsoft.com/office/officeart/2018/2/layout/IconLabelList"/>
    <dgm:cxn modelId="{4633F740-94CB-436B-96A2-55FF4CF640B8}" srcId="{EC7051A9-EA9E-4337-82C2-99AB0968E7BF}" destId="{CFB8512E-6049-4E91-99B7-5A90A18A2472}" srcOrd="0" destOrd="0" parTransId="{9FFF9A61-9604-4321-BE88-1FF058C2FF78}" sibTransId="{7DAE588E-0986-4E43-A56D-5BAE336CB8CE}"/>
    <dgm:cxn modelId="{C0F52C7A-BD11-46BC-8C06-B82349C814B2}" type="presOf" srcId="{CFB8512E-6049-4E91-99B7-5A90A18A2472}" destId="{A3DF8FF6-5FB6-4B44-BD65-ABA229CE7DE9}" srcOrd="0" destOrd="0" presId="urn:microsoft.com/office/officeart/2018/2/layout/IconLabelList"/>
    <dgm:cxn modelId="{32B767A6-FBBD-410E-8998-3FB83CFCF617}" srcId="{EC7051A9-EA9E-4337-82C2-99AB0968E7BF}" destId="{60490656-3B23-472D-8634-465D277C7344}" srcOrd="1" destOrd="0" parTransId="{55C17A26-BFC1-447F-AE07-7F0C0E68F2EE}" sibTransId="{4815F874-8A7B-469E-A268-675D34A086AF}"/>
    <dgm:cxn modelId="{3240F4B3-BA87-4167-B7DB-A38FDF92334B}" type="presOf" srcId="{EC7051A9-EA9E-4337-82C2-99AB0968E7BF}" destId="{C7C93636-4C05-4F55-861D-175D360C8610}" srcOrd="0" destOrd="0" presId="urn:microsoft.com/office/officeart/2018/2/layout/IconLabelList"/>
    <dgm:cxn modelId="{BF4D255D-0A80-46C8-BB8A-4F1D4933BB3F}" type="presParOf" srcId="{C7C93636-4C05-4F55-861D-175D360C8610}" destId="{D65BE2FA-E71E-4D41-A350-6746C729C1A0}" srcOrd="0" destOrd="0" presId="urn:microsoft.com/office/officeart/2018/2/layout/IconLabelList"/>
    <dgm:cxn modelId="{20933717-60F8-4571-83F3-597DB0B4B682}" type="presParOf" srcId="{D65BE2FA-E71E-4D41-A350-6746C729C1A0}" destId="{C13E7E9F-845F-4CFA-B1F8-717D3A7178B6}" srcOrd="0" destOrd="0" presId="urn:microsoft.com/office/officeart/2018/2/layout/IconLabelList"/>
    <dgm:cxn modelId="{8C1854AF-5A1F-4CFF-A57B-A7000573EF03}" type="presParOf" srcId="{D65BE2FA-E71E-4D41-A350-6746C729C1A0}" destId="{3B384430-633B-4D25-A2F3-033CF4AD5FE7}" srcOrd="1" destOrd="0" presId="urn:microsoft.com/office/officeart/2018/2/layout/IconLabelList"/>
    <dgm:cxn modelId="{0744F64F-3E4C-4959-8A05-501044221719}" type="presParOf" srcId="{D65BE2FA-E71E-4D41-A350-6746C729C1A0}" destId="{A3DF8FF6-5FB6-4B44-BD65-ABA229CE7DE9}" srcOrd="2" destOrd="0" presId="urn:microsoft.com/office/officeart/2018/2/layout/IconLabelList"/>
    <dgm:cxn modelId="{8850A821-2812-440E-9DFE-40E86F7FD05D}" type="presParOf" srcId="{C7C93636-4C05-4F55-861D-175D360C8610}" destId="{3ABDDA51-A9EA-42F7-A8BD-0FFD9F939310}" srcOrd="1" destOrd="0" presId="urn:microsoft.com/office/officeart/2018/2/layout/IconLabelList"/>
    <dgm:cxn modelId="{F6CE8686-7045-4734-ADEC-999AA6F68E68}" type="presParOf" srcId="{C7C93636-4C05-4F55-861D-175D360C8610}" destId="{E7268FA1-535C-4BB6-8AD1-28998A026CF5}" srcOrd="2" destOrd="0" presId="urn:microsoft.com/office/officeart/2018/2/layout/IconLabelList"/>
    <dgm:cxn modelId="{ABB73A75-5360-42CE-92A6-0178A73F3F18}" type="presParOf" srcId="{E7268FA1-535C-4BB6-8AD1-28998A026CF5}" destId="{086870FC-A66E-4F90-93EC-7E902279822E}" srcOrd="0" destOrd="0" presId="urn:microsoft.com/office/officeart/2018/2/layout/IconLabelList"/>
    <dgm:cxn modelId="{F9323BDB-6C73-4255-8889-683F9C0B3027}" type="presParOf" srcId="{E7268FA1-535C-4BB6-8AD1-28998A026CF5}" destId="{C918BDB7-A2B5-4B67-9E84-69D5503E7C10}" srcOrd="1" destOrd="0" presId="urn:microsoft.com/office/officeart/2018/2/layout/IconLabelList"/>
    <dgm:cxn modelId="{2328AA19-6991-4F5D-B436-695A5297C26D}" type="presParOf" srcId="{E7268FA1-535C-4BB6-8AD1-28998A026CF5}" destId="{0AB7B69E-8D05-4579-821C-FDC599C4E23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5E01E9-AA10-41C0-8599-876606DA6C1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FA5204-FFD5-4516-A261-B3A55B257EB6}">
      <dgm:prSet/>
      <dgm:spPr/>
      <dgm:t>
        <a:bodyPr/>
        <a:lstStyle/>
        <a:p>
          <a:r>
            <a:rPr lang="en-US"/>
            <a:t>High Accuracy: Detection above 90%</a:t>
          </a:r>
        </a:p>
      </dgm:t>
    </dgm:pt>
    <dgm:pt modelId="{22199FC5-4734-47BE-9E8F-77CC62FF5538}" type="parTrans" cxnId="{32696767-D075-4AF0-966C-A1B665F4919C}">
      <dgm:prSet/>
      <dgm:spPr/>
      <dgm:t>
        <a:bodyPr/>
        <a:lstStyle/>
        <a:p>
          <a:endParaRPr lang="en-US"/>
        </a:p>
      </dgm:t>
    </dgm:pt>
    <dgm:pt modelId="{12A3CAF8-F68F-473D-9DC3-9EAC8CB9A433}" type="sibTrans" cxnId="{32696767-D075-4AF0-966C-A1B665F4919C}">
      <dgm:prSet/>
      <dgm:spPr/>
      <dgm:t>
        <a:bodyPr/>
        <a:lstStyle/>
        <a:p>
          <a:endParaRPr lang="en-US"/>
        </a:p>
      </dgm:t>
    </dgm:pt>
    <dgm:pt modelId="{9295B05E-D1BA-4EF3-867E-33C7D6243436}">
      <dgm:prSet/>
      <dgm:spPr/>
      <dgm:t>
        <a:bodyPr/>
        <a:lstStyle/>
        <a:p>
          <a:r>
            <a:rPr lang="en-US"/>
            <a:t>Fast Processing: Results within 5 minutes</a:t>
          </a:r>
        </a:p>
      </dgm:t>
    </dgm:pt>
    <dgm:pt modelId="{AFDA54A1-3162-4EB9-8CF5-34D9C051D717}" type="parTrans" cxnId="{578E6F30-7DF1-434D-9C80-472E0D21F0FD}">
      <dgm:prSet/>
      <dgm:spPr/>
      <dgm:t>
        <a:bodyPr/>
        <a:lstStyle/>
        <a:p>
          <a:endParaRPr lang="en-US"/>
        </a:p>
      </dgm:t>
    </dgm:pt>
    <dgm:pt modelId="{732E6177-4946-4C30-9A50-AD4F540F52FE}" type="sibTrans" cxnId="{578E6F30-7DF1-434D-9C80-472E0D21F0FD}">
      <dgm:prSet/>
      <dgm:spPr/>
      <dgm:t>
        <a:bodyPr/>
        <a:lstStyle/>
        <a:p>
          <a:endParaRPr lang="en-US"/>
        </a:p>
      </dgm:t>
    </dgm:pt>
    <dgm:pt modelId="{6E53EEAC-37BA-4F7E-8CA2-F2CF22977A12}">
      <dgm:prSet/>
      <dgm:spPr/>
      <dgm:t>
        <a:bodyPr/>
        <a:lstStyle/>
        <a:p>
          <a:r>
            <a:rPr lang="en-US" dirty="0"/>
            <a:t>Data Security: Compliance with </a:t>
          </a:r>
          <a:r>
            <a:rPr lang="en-US" b="0" i="0" dirty="0" err="1">
              <a:solidFill>
                <a:schemeClr val="tx1"/>
              </a:solidFill>
              <a:effectLst/>
              <a:latin typeface="Aptos" panose="020B0004020202020204" pitchFamily="34" charset="0"/>
            </a:rPr>
            <a:t>Werkzeug</a:t>
          </a:r>
          <a:r>
            <a:rPr lang="en-US" dirty="0"/>
            <a:t>, dotnet, </a:t>
          </a:r>
          <a:r>
            <a:rPr lang="en-US" dirty="0" err="1"/>
            <a:t>axios</a:t>
          </a:r>
          <a:endParaRPr lang="en-US" dirty="0"/>
        </a:p>
      </dgm:t>
    </dgm:pt>
    <dgm:pt modelId="{5FC749A9-5EA5-4447-AEEB-8EA56388A9B2}" type="parTrans" cxnId="{367C8670-0004-446F-92AA-03618EF4D5C0}">
      <dgm:prSet/>
      <dgm:spPr/>
      <dgm:t>
        <a:bodyPr/>
        <a:lstStyle/>
        <a:p>
          <a:endParaRPr lang="en-US"/>
        </a:p>
      </dgm:t>
    </dgm:pt>
    <dgm:pt modelId="{7771E54C-DE7C-4423-B679-113A21049190}" type="sibTrans" cxnId="{367C8670-0004-446F-92AA-03618EF4D5C0}">
      <dgm:prSet/>
      <dgm:spPr/>
      <dgm:t>
        <a:bodyPr/>
        <a:lstStyle/>
        <a:p>
          <a:endParaRPr lang="en-US"/>
        </a:p>
      </dgm:t>
    </dgm:pt>
    <dgm:pt modelId="{3077D480-6286-4E8F-B88D-8773B1F8AED3}">
      <dgm:prSet/>
      <dgm:spPr/>
      <dgm:t>
        <a:bodyPr/>
        <a:lstStyle/>
        <a:p>
          <a:r>
            <a:rPr lang="en-US"/>
            <a:t>Scalability: Handle large data and concurrent requests</a:t>
          </a:r>
        </a:p>
      </dgm:t>
    </dgm:pt>
    <dgm:pt modelId="{0EC66796-5B34-4745-9393-2772254A4173}" type="parTrans" cxnId="{223C14CE-7EFD-445A-A857-130A58059479}">
      <dgm:prSet/>
      <dgm:spPr/>
      <dgm:t>
        <a:bodyPr/>
        <a:lstStyle/>
        <a:p>
          <a:endParaRPr lang="en-US"/>
        </a:p>
      </dgm:t>
    </dgm:pt>
    <dgm:pt modelId="{9BD5CE67-BE3D-497C-B9DB-51440E68C65A}" type="sibTrans" cxnId="{223C14CE-7EFD-445A-A857-130A58059479}">
      <dgm:prSet/>
      <dgm:spPr/>
      <dgm:t>
        <a:bodyPr/>
        <a:lstStyle/>
        <a:p>
          <a:endParaRPr lang="en-US"/>
        </a:p>
      </dgm:t>
    </dgm:pt>
    <dgm:pt modelId="{3B35A88B-3A04-4E2E-9C58-13E27D8CDB82}" type="pres">
      <dgm:prSet presAssocID="{CF5E01E9-AA10-41C0-8599-876606DA6C10}" presName="root" presStyleCnt="0">
        <dgm:presLayoutVars>
          <dgm:dir/>
          <dgm:resizeHandles val="exact"/>
        </dgm:presLayoutVars>
      </dgm:prSet>
      <dgm:spPr/>
    </dgm:pt>
    <dgm:pt modelId="{CF3760CC-43DF-43E3-A3BD-DBF3D184E4F3}" type="pres">
      <dgm:prSet presAssocID="{58FA5204-FFD5-4516-A261-B3A55B257EB6}" presName="compNode" presStyleCnt="0"/>
      <dgm:spPr/>
    </dgm:pt>
    <dgm:pt modelId="{B0520744-760D-404D-96CC-C8D773749D2A}" type="pres">
      <dgm:prSet presAssocID="{58FA5204-FFD5-4516-A261-B3A55B257EB6}" presName="bgRect" presStyleLbl="bgShp" presStyleIdx="0" presStyleCnt="4"/>
      <dgm:spPr/>
    </dgm:pt>
    <dgm:pt modelId="{4393B175-F9D4-4375-B5E4-4957F4B9041F}" type="pres">
      <dgm:prSet presAssocID="{58FA5204-FFD5-4516-A261-B3A55B257E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AAA4EC09-EB5E-4EE0-83CC-1F2F65680A37}" type="pres">
      <dgm:prSet presAssocID="{58FA5204-FFD5-4516-A261-B3A55B257EB6}" presName="spaceRect" presStyleCnt="0"/>
      <dgm:spPr/>
    </dgm:pt>
    <dgm:pt modelId="{9396A631-346C-407C-9375-2933A4C7B7C6}" type="pres">
      <dgm:prSet presAssocID="{58FA5204-FFD5-4516-A261-B3A55B257EB6}" presName="parTx" presStyleLbl="revTx" presStyleIdx="0" presStyleCnt="4">
        <dgm:presLayoutVars>
          <dgm:chMax val="0"/>
          <dgm:chPref val="0"/>
        </dgm:presLayoutVars>
      </dgm:prSet>
      <dgm:spPr/>
    </dgm:pt>
    <dgm:pt modelId="{C23C1A5B-16B9-4C71-A92E-EA69819E20C9}" type="pres">
      <dgm:prSet presAssocID="{12A3CAF8-F68F-473D-9DC3-9EAC8CB9A433}" presName="sibTrans" presStyleCnt="0"/>
      <dgm:spPr/>
    </dgm:pt>
    <dgm:pt modelId="{4CE7497C-D47A-44A7-A8CB-A3FEC9EE693D}" type="pres">
      <dgm:prSet presAssocID="{9295B05E-D1BA-4EF3-867E-33C7D6243436}" presName="compNode" presStyleCnt="0"/>
      <dgm:spPr/>
    </dgm:pt>
    <dgm:pt modelId="{42C623D3-74E9-4970-9507-360B8BC5E564}" type="pres">
      <dgm:prSet presAssocID="{9295B05E-D1BA-4EF3-867E-33C7D6243436}" presName="bgRect" presStyleLbl="bgShp" presStyleIdx="1" presStyleCnt="4"/>
      <dgm:spPr/>
    </dgm:pt>
    <dgm:pt modelId="{BA96029A-3E5B-48EA-9E39-55BF8AB1241F}" type="pres">
      <dgm:prSet presAssocID="{9295B05E-D1BA-4EF3-867E-33C7D62434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1D3E40D2-B418-4B2C-BE7E-7A0DF61D93FA}" type="pres">
      <dgm:prSet presAssocID="{9295B05E-D1BA-4EF3-867E-33C7D6243436}" presName="spaceRect" presStyleCnt="0"/>
      <dgm:spPr/>
    </dgm:pt>
    <dgm:pt modelId="{E1028D09-81F0-4B69-B1A6-69917CB57F37}" type="pres">
      <dgm:prSet presAssocID="{9295B05E-D1BA-4EF3-867E-33C7D6243436}" presName="parTx" presStyleLbl="revTx" presStyleIdx="1" presStyleCnt="4">
        <dgm:presLayoutVars>
          <dgm:chMax val="0"/>
          <dgm:chPref val="0"/>
        </dgm:presLayoutVars>
      </dgm:prSet>
      <dgm:spPr/>
    </dgm:pt>
    <dgm:pt modelId="{F705C744-3795-49A0-BA12-D6CFCC511CBB}" type="pres">
      <dgm:prSet presAssocID="{732E6177-4946-4C30-9A50-AD4F540F52FE}" presName="sibTrans" presStyleCnt="0"/>
      <dgm:spPr/>
    </dgm:pt>
    <dgm:pt modelId="{B1CAEBCB-9E0C-4662-83CB-FB6736836415}" type="pres">
      <dgm:prSet presAssocID="{6E53EEAC-37BA-4F7E-8CA2-F2CF22977A12}" presName="compNode" presStyleCnt="0"/>
      <dgm:spPr/>
    </dgm:pt>
    <dgm:pt modelId="{E24AC69E-6DC3-4600-B4CC-F54798755DB7}" type="pres">
      <dgm:prSet presAssocID="{6E53EEAC-37BA-4F7E-8CA2-F2CF22977A12}" presName="bgRect" presStyleLbl="bgShp" presStyleIdx="2" presStyleCnt="4"/>
      <dgm:spPr/>
    </dgm:pt>
    <dgm:pt modelId="{DFC0F328-512F-4655-A150-98C033C5840C}" type="pres">
      <dgm:prSet presAssocID="{6E53EEAC-37BA-4F7E-8CA2-F2CF22977A1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6CBE821-28AD-4222-AE49-378D893A2AE5}" type="pres">
      <dgm:prSet presAssocID="{6E53EEAC-37BA-4F7E-8CA2-F2CF22977A12}" presName="spaceRect" presStyleCnt="0"/>
      <dgm:spPr/>
    </dgm:pt>
    <dgm:pt modelId="{77E0ACE8-4FD5-4188-B057-2447F0357AF0}" type="pres">
      <dgm:prSet presAssocID="{6E53EEAC-37BA-4F7E-8CA2-F2CF22977A12}" presName="parTx" presStyleLbl="revTx" presStyleIdx="2" presStyleCnt="4">
        <dgm:presLayoutVars>
          <dgm:chMax val="0"/>
          <dgm:chPref val="0"/>
        </dgm:presLayoutVars>
      </dgm:prSet>
      <dgm:spPr/>
    </dgm:pt>
    <dgm:pt modelId="{7B3B8A82-2643-4F9C-BD4D-85C677CD146A}" type="pres">
      <dgm:prSet presAssocID="{7771E54C-DE7C-4423-B679-113A21049190}" presName="sibTrans" presStyleCnt="0"/>
      <dgm:spPr/>
    </dgm:pt>
    <dgm:pt modelId="{C7F8E9B1-C639-4118-95CD-6E1530C832AB}" type="pres">
      <dgm:prSet presAssocID="{3077D480-6286-4E8F-B88D-8773B1F8AED3}" presName="compNode" presStyleCnt="0"/>
      <dgm:spPr/>
    </dgm:pt>
    <dgm:pt modelId="{C770A16F-5BF3-4BB0-871A-5BF2E9DE99C4}" type="pres">
      <dgm:prSet presAssocID="{3077D480-6286-4E8F-B88D-8773B1F8AED3}" presName="bgRect" presStyleLbl="bgShp" presStyleIdx="3" presStyleCnt="4"/>
      <dgm:spPr/>
    </dgm:pt>
    <dgm:pt modelId="{A79140FF-C189-47EE-B27A-A1F655D8384D}" type="pres">
      <dgm:prSet presAssocID="{3077D480-6286-4E8F-B88D-8773B1F8AE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EB7862D-06CB-4AC8-8D5E-0201C8CF72E3}" type="pres">
      <dgm:prSet presAssocID="{3077D480-6286-4E8F-B88D-8773B1F8AED3}" presName="spaceRect" presStyleCnt="0"/>
      <dgm:spPr/>
    </dgm:pt>
    <dgm:pt modelId="{D42189FB-52CD-4E23-BAE0-972A7FC0C76B}" type="pres">
      <dgm:prSet presAssocID="{3077D480-6286-4E8F-B88D-8773B1F8AED3}" presName="parTx" presStyleLbl="revTx" presStyleIdx="3" presStyleCnt="4">
        <dgm:presLayoutVars>
          <dgm:chMax val="0"/>
          <dgm:chPref val="0"/>
        </dgm:presLayoutVars>
      </dgm:prSet>
      <dgm:spPr/>
    </dgm:pt>
  </dgm:ptLst>
  <dgm:cxnLst>
    <dgm:cxn modelId="{578E6F30-7DF1-434D-9C80-472E0D21F0FD}" srcId="{CF5E01E9-AA10-41C0-8599-876606DA6C10}" destId="{9295B05E-D1BA-4EF3-867E-33C7D6243436}" srcOrd="1" destOrd="0" parTransId="{AFDA54A1-3162-4EB9-8CF5-34D9C051D717}" sibTransId="{732E6177-4946-4C30-9A50-AD4F540F52FE}"/>
    <dgm:cxn modelId="{A6E29A38-FD8C-4B48-9AE8-C43020CF7EE4}" type="presOf" srcId="{9295B05E-D1BA-4EF3-867E-33C7D6243436}" destId="{E1028D09-81F0-4B69-B1A6-69917CB57F37}" srcOrd="0" destOrd="0" presId="urn:microsoft.com/office/officeart/2018/2/layout/IconVerticalSolidList"/>
    <dgm:cxn modelId="{51317C65-0E36-4425-89AC-0DEE55DCE00B}" type="presOf" srcId="{58FA5204-FFD5-4516-A261-B3A55B257EB6}" destId="{9396A631-346C-407C-9375-2933A4C7B7C6}" srcOrd="0" destOrd="0" presId="urn:microsoft.com/office/officeart/2018/2/layout/IconVerticalSolidList"/>
    <dgm:cxn modelId="{32696767-D075-4AF0-966C-A1B665F4919C}" srcId="{CF5E01E9-AA10-41C0-8599-876606DA6C10}" destId="{58FA5204-FFD5-4516-A261-B3A55B257EB6}" srcOrd="0" destOrd="0" parTransId="{22199FC5-4734-47BE-9E8F-77CC62FF5538}" sibTransId="{12A3CAF8-F68F-473D-9DC3-9EAC8CB9A433}"/>
    <dgm:cxn modelId="{367C8670-0004-446F-92AA-03618EF4D5C0}" srcId="{CF5E01E9-AA10-41C0-8599-876606DA6C10}" destId="{6E53EEAC-37BA-4F7E-8CA2-F2CF22977A12}" srcOrd="2" destOrd="0" parTransId="{5FC749A9-5EA5-4447-AEEB-8EA56388A9B2}" sibTransId="{7771E54C-DE7C-4423-B679-113A21049190}"/>
    <dgm:cxn modelId="{74446355-92AE-4532-A5B9-B0E661010A9E}" type="presOf" srcId="{3077D480-6286-4E8F-B88D-8773B1F8AED3}" destId="{D42189FB-52CD-4E23-BAE0-972A7FC0C76B}" srcOrd="0" destOrd="0" presId="urn:microsoft.com/office/officeart/2018/2/layout/IconVerticalSolidList"/>
    <dgm:cxn modelId="{223C14CE-7EFD-445A-A857-130A58059479}" srcId="{CF5E01E9-AA10-41C0-8599-876606DA6C10}" destId="{3077D480-6286-4E8F-B88D-8773B1F8AED3}" srcOrd="3" destOrd="0" parTransId="{0EC66796-5B34-4745-9393-2772254A4173}" sibTransId="{9BD5CE67-BE3D-497C-B9DB-51440E68C65A}"/>
    <dgm:cxn modelId="{E87398EE-D049-4040-9C80-8D51992EC0C5}" type="presOf" srcId="{6E53EEAC-37BA-4F7E-8CA2-F2CF22977A12}" destId="{77E0ACE8-4FD5-4188-B057-2447F0357AF0}" srcOrd="0" destOrd="0" presId="urn:microsoft.com/office/officeart/2018/2/layout/IconVerticalSolidList"/>
    <dgm:cxn modelId="{7D3F5FF3-7AD8-4586-BB62-9CD014BEAC3D}" type="presOf" srcId="{CF5E01E9-AA10-41C0-8599-876606DA6C10}" destId="{3B35A88B-3A04-4E2E-9C58-13E27D8CDB82}" srcOrd="0" destOrd="0" presId="urn:microsoft.com/office/officeart/2018/2/layout/IconVerticalSolidList"/>
    <dgm:cxn modelId="{6E117EBB-60EA-4226-9533-90F1849AD842}" type="presParOf" srcId="{3B35A88B-3A04-4E2E-9C58-13E27D8CDB82}" destId="{CF3760CC-43DF-43E3-A3BD-DBF3D184E4F3}" srcOrd="0" destOrd="0" presId="urn:microsoft.com/office/officeart/2018/2/layout/IconVerticalSolidList"/>
    <dgm:cxn modelId="{711308FA-7536-464E-86D2-2924EBBED04F}" type="presParOf" srcId="{CF3760CC-43DF-43E3-A3BD-DBF3D184E4F3}" destId="{B0520744-760D-404D-96CC-C8D773749D2A}" srcOrd="0" destOrd="0" presId="urn:microsoft.com/office/officeart/2018/2/layout/IconVerticalSolidList"/>
    <dgm:cxn modelId="{E7AC8D0B-4648-4AEA-B173-89133487C058}" type="presParOf" srcId="{CF3760CC-43DF-43E3-A3BD-DBF3D184E4F3}" destId="{4393B175-F9D4-4375-B5E4-4957F4B9041F}" srcOrd="1" destOrd="0" presId="urn:microsoft.com/office/officeart/2018/2/layout/IconVerticalSolidList"/>
    <dgm:cxn modelId="{AEE971FF-30EF-437F-A030-857122CFDFFA}" type="presParOf" srcId="{CF3760CC-43DF-43E3-A3BD-DBF3D184E4F3}" destId="{AAA4EC09-EB5E-4EE0-83CC-1F2F65680A37}" srcOrd="2" destOrd="0" presId="urn:microsoft.com/office/officeart/2018/2/layout/IconVerticalSolidList"/>
    <dgm:cxn modelId="{FD1EC33D-6788-46F4-B336-70106874BCB1}" type="presParOf" srcId="{CF3760CC-43DF-43E3-A3BD-DBF3D184E4F3}" destId="{9396A631-346C-407C-9375-2933A4C7B7C6}" srcOrd="3" destOrd="0" presId="urn:microsoft.com/office/officeart/2018/2/layout/IconVerticalSolidList"/>
    <dgm:cxn modelId="{B57FE05B-1553-4EAD-82B9-6FB46A3017C6}" type="presParOf" srcId="{3B35A88B-3A04-4E2E-9C58-13E27D8CDB82}" destId="{C23C1A5B-16B9-4C71-A92E-EA69819E20C9}" srcOrd="1" destOrd="0" presId="urn:microsoft.com/office/officeart/2018/2/layout/IconVerticalSolidList"/>
    <dgm:cxn modelId="{D07EB5F1-3EE7-4AF8-A365-9BF6553F919C}" type="presParOf" srcId="{3B35A88B-3A04-4E2E-9C58-13E27D8CDB82}" destId="{4CE7497C-D47A-44A7-A8CB-A3FEC9EE693D}" srcOrd="2" destOrd="0" presId="urn:microsoft.com/office/officeart/2018/2/layout/IconVerticalSolidList"/>
    <dgm:cxn modelId="{E5359762-A762-4B1B-8BBD-2DAE3C41E6BE}" type="presParOf" srcId="{4CE7497C-D47A-44A7-A8CB-A3FEC9EE693D}" destId="{42C623D3-74E9-4970-9507-360B8BC5E564}" srcOrd="0" destOrd="0" presId="urn:microsoft.com/office/officeart/2018/2/layout/IconVerticalSolidList"/>
    <dgm:cxn modelId="{219F339A-C76A-4110-ABDB-6C021B8AD72F}" type="presParOf" srcId="{4CE7497C-D47A-44A7-A8CB-A3FEC9EE693D}" destId="{BA96029A-3E5B-48EA-9E39-55BF8AB1241F}" srcOrd="1" destOrd="0" presId="urn:microsoft.com/office/officeart/2018/2/layout/IconVerticalSolidList"/>
    <dgm:cxn modelId="{E03BD282-A149-4308-A426-DF2C31E6311A}" type="presParOf" srcId="{4CE7497C-D47A-44A7-A8CB-A3FEC9EE693D}" destId="{1D3E40D2-B418-4B2C-BE7E-7A0DF61D93FA}" srcOrd="2" destOrd="0" presId="urn:microsoft.com/office/officeart/2018/2/layout/IconVerticalSolidList"/>
    <dgm:cxn modelId="{494BF0E0-3D6E-47BB-8F6C-BB0B28654D66}" type="presParOf" srcId="{4CE7497C-D47A-44A7-A8CB-A3FEC9EE693D}" destId="{E1028D09-81F0-4B69-B1A6-69917CB57F37}" srcOrd="3" destOrd="0" presId="urn:microsoft.com/office/officeart/2018/2/layout/IconVerticalSolidList"/>
    <dgm:cxn modelId="{EFE6ADDF-B82D-4A00-9C4E-F122FDFAC9B7}" type="presParOf" srcId="{3B35A88B-3A04-4E2E-9C58-13E27D8CDB82}" destId="{F705C744-3795-49A0-BA12-D6CFCC511CBB}" srcOrd="3" destOrd="0" presId="urn:microsoft.com/office/officeart/2018/2/layout/IconVerticalSolidList"/>
    <dgm:cxn modelId="{6CA97BE4-FAF8-4A51-A040-9928D203A76A}" type="presParOf" srcId="{3B35A88B-3A04-4E2E-9C58-13E27D8CDB82}" destId="{B1CAEBCB-9E0C-4662-83CB-FB6736836415}" srcOrd="4" destOrd="0" presId="urn:microsoft.com/office/officeart/2018/2/layout/IconVerticalSolidList"/>
    <dgm:cxn modelId="{E24F9AE7-7CB8-4DD5-A28C-275623CE3F6B}" type="presParOf" srcId="{B1CAEBCB-9E0C-4662-83CB-FB6736836415}" destId="{E24AC69E-6DC3-4600-B4CC-F54798755DB7}" srcOrd="0" destOrd="0" presId="urn:microsoft.com/office/officeart/2018/2/layout/IconVerticalSolidList"/>
    <dgm:cxn modelId="{EE6367DC-0856-4B85-8E76-C5A70A77F53F}" type="presParOf" srcId="{B1CAEBCB-9E0C-4662-83CB-FB6736836415}" destId="{DFC0F328-512F-4655-A150-98C033C5840C}" srcOrd="1" destOrd="0" presId="urn:microsoft.com/office/officeart/2018/2/layout/IconVerticalSolidList"/>
    <dgm:cxn modelId="{78EDB88D-7286-4FE2-916E-4E9A7B79053A}" type="presParOf" srcId="{B1CAEBCB-9E0C-4662-83CB-FB6736836415}" destId="{76CBE821-28AD-4222-AE49-378D893A2AE5}" srcOrd="2" destOrd="0" presId="urn:microsoft.com/office/officeart/2018/2/layout/IconVerticalSolidList"/>
    <dgm:cxn modelId="{E81D47C0-AC33-4149-8C76-BD2F3F2F4F53}" type="presParOf" srcId="{B1CAEBCB-9E0C-4662-83CB-FB6736836415}" destId="{77E0ACE8-4FD5-4188-B057-2447F0357AF0}" srcOrd="3" destOrd="0" presId="urn:microsoft.com/office/officeart/2018/2/layout/IconVerticalSolidList"/>
    <dgm:cxn modelId="{74A98A3F-8CF7-44D4-ABC9-51F04467E6AD}" type="presParOf" srcId="{3B35A88B-3A04-4E2E-9C58-13E27D8CDB82}" destId="{7B3B8A82-2643-4F9C-BD4D-85C677CD146A}" srcOrd="5" destOrd="0" presId="urn:microsoft.com/office/officeart/2018/2/layout/IconVerticalSolidList"/>
    <dgm:cxn modelId="{6AE710CE-FFD7-4F9B-A549-EE81434BC23E}" type="presParOf" srcId="{3B35A88B-3A04-4E2E-9C58-13E27D8CDB82}" destId="{C7F8E9B1-C639-4118-95CD-6E1530C832AB}" srcOrd="6" destOrd="0" presId="urn:microsoft.com/office/officeart/2018/2/layout/IconVerticalSolidList"/>
    <dgm:cxn modelId="{42443CCE-50F3-47A4-A2CE-31058706F15A}" type="presParOf" srcId="{C7F8E9B1-C639-4118-95CD-6E1530C832AB}" destId="{C770A16F-5BF3-4BB0-871A-5BF2E9DE99C4}" srcOrd="0" destOrd="0" presId="urn:microsoft.com/office/officeart/2018/2/layout/IconVerticalSolidList"/>
    <dgm:cxn modelId="{40731151-F40D-4394-8C26-EFFB335F3565}" type="presParOf" srcId="{C7F8E9B1-C639-4118-95CD-6E1530C832AB}" destId="{A79140FF-C189-47EE-B27A-A1F655D8384D}" srcOrd="1" destOrd="0" presId="urn:microsoft.com/office/officeart/2018/2/layout/IconVerticalSolidList"/>
    <dgm:cxn modelId="{0126A9A7-BA5E-4E7A-9051-DEFD8B2251B3}" type="presParOf" srcId="{C7F8E9B1-C639-4118-95CD-6E1530C832AB}" destId="{5EB7862D-06CB-4AC8-8D5E-0201C8CF72E3}" srcOrd="2" destOrd="0" presId="urn:microsoft.com/office/officeart/2018/2/layout/IconVerticalSolidList"/>
    <dgm:cxn modelId="{B7950D52-81B8-435D-8618-604D9DCB310E}" type="presParOf" srcId="{C7F8E9B1-C639-4118-95CD-6E1530C832AB}" destId="{D42189FB-52CD-4E23-BAE0-972A7FC0C76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E64B06-2E75-48BD-97C1-E274C1764E8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07DFBAE0-4594-43B3-9E17-584F39909DF9}">
      <dgm:prSet/>
      <dgm:spPr/>
      <dgm:t>
        <a:bodyPr/>
        <a:lstStyle/>
        <a:p>
          <a:r>
            <a:rPr lang="en-US"/>
            <a:t>Scenario 1: Patient uploads an MRI scan and gets preliminary feedback</a:t>
          </a:r>
        </a:p>
      </dgm:t>
    </dgm:pt>
    <dgm:pt modelId="{307F0DCE-A13B-4E83-A210-A4B873002BB3}" type="parTrans" cxnId="{1639A888-A6DF-4967-A293-E9DAD2060B50}">
      <dgm:prSet/>
      <dgm:spPr/>
      <dgm:t>
        <a:bodyPr/>
        <a:lstStyle/>
        <a:p>
          <a:endParaRPr lang="en-US"/>
        </a:p>
      </dgm:t>
    </dgm:pt>
    <dgm:pt modelId="{E8EE7EB7-FDDA-4BD5-8A0A-1CE9EA5C3C2D}" type="sibTrans" cxnId="{1639A888-A6DF-4967-A293-E9DAD2060B50}">
      <dgm:prSet/>
      <dgm:spPr/>
      <dgm:t>
        <a:bodyPr/>
        <a:lstStyle/>
        <a:p>
          <a:endParaRPr lang="en-US"/>
        </a:p>
      </dgm:t>
    </dgm:pt>
    <dgm:pt modelId="{C2B43267-1338-49AD-98CE-692E6415943A}">
      <dgm:prSet/>
      <dgm:spPr/>
      <dgm:t>
        <a:bodyPr/>
        <a:lstStyle/>
        <a:p>
          <a:r>
            <a:rPr lang="en-US" dirty="0"/>
            <a:t>Scenario 2: Medical Professional uploads a patient's MRI, receives detailed analysis, Multiple Patient Dashboard</a:t>
          </a:r>
        </a:p>
      </dgm:t>
    </dgm:pt>
    <dgm:pt modelId="{A63340B3-974C-410C-A0F4-9BAAEB5C1AD9}" type="parTrans" cxnId="{F401BA9E-C615-4062-B565-22F2BC0C3FDA}">
      <dgm:prSet/>
      <dgm:spPr/>
      <dgm:t>
        <a:bodyPr/>
        <a:lstStyle/>
        <a:p>
          <a:endParaRPr lang="en-US"/>
        </a:p>
      </dgm:t>
    </dgm:pt>
    <dgm:pt modelId="{E22394F4-0F72-446D-9BCC-326BD86A1DDD}" type="sibTrans" cxnId="{F401BA9E-C615-4062-B565-22F2BC0C3FDA}">
      <dgm:prSet/>
      <dgm:spPr/>
      <dgm:t>
        <a:bodyPr/>
        <a:lstStyle/>
        <a:p>
          <a:endParaRPr lang="en-US"/>
        </a:p>
      </dgm:t>
    </dgm:pt>
    <dgm:pt modelId="{F4A456AB-1772-184F-A799-CB0B0FFB5146}">
      <dgm:prSet/>
      <dgm:spPr/>
      <dgm:t>
        <a:bodyPr/>
        <a:lstStyle/>
        <a:p>
          <a:r>
            <a:rPr lang="en-US" dirty="0"/>
            <a:t>Scenario 3:Researcher Page: </a:t>
          </a:r>
          <a:r>
            <a:rPr lang="en-US" b="0" i="0" u="none" dirty="0"/>
            <a:t>Enables dataset uploads with success notifications, processing indicators, error handling, result display, and logout functionality.</a:t>
          </a:r>
          <a:endParaRPr lang="en-US" dirty="0"/>
        </a:p>
      </dgm:t>
    </dgm:pt>
    <dgm:pt modelId="{2F265775-A5A3-7B4A-B2F2-8B084F7B72A3}" type="parTrans" cxnId="{7168D842-CB98-F749-9B9A-1AADCF6B37B4}">
      <dgm:prSet/>
      <dgm:spPr/>
      <dgm:t>
        <a:bodyPr/>
        <a:lstStyle/>
        <a:p>
          <a:endParaRPr lang="en-US"/>
        </a:p>
      </dgm:t>
    </dgm:pt>
    <dgm:pt modelId="{BD3B8F83-722A-9B4F-860E-CB7198CD38E3}" type="sibTrans" cxnId="{7168D842-CB98-F749-9B9A-1AADCF6B37B4}">
      <dgm:prSet/>
      <dgm:spPr/>
      <dgm:t>
        <a:bodyPr/>
        <a:lstStyle/>
        <a:p>
          <a:endParaRPr lang="en-US"/>
        </a:p>
      </dgm:t>
    </dgm:pt>
    <dgm:pt modelId="{527955B9-2828-47A9-B827-ACD2BD2673C6}" type="pres">
      <dgm:prSet presAssocID="{C1E64B06-2E75-48BD-97C1-E274C1764E8B}" presName="linear" presStyleCnt="0">
        <dgm:presLayoutVars>
          <dgm:animLvl val="lvl"/>
          <dgm:resizeHandles val="exact"/>
        </dgm:presLayoutVars>
      </dgm:prSet>
      <dgm:spPr/>
    </dgm:pt>
    <dgm:pt modelId="{210D3E55-9F3C-4AA1-B012-C86CD3B729B9}" type="pres">
      <dgm:prSet presAssocID="{07DFBAE0-4594-43B3-9E17-584F39909DF9}" presName="parentText" presStyleLbl="node1" presStyleIdx="0" presStyleCnt="3">
        <dgm:presLayoutVars>
          <dgm:chMax val="0"/>
          <dgm:bulletEnabled val="1"/>
        </dgm:presLayoutVars>
      </dgm:prSet>
      <dgm:spPr/>
    </dgm:pt>
    <dgm:pt modelId="{A1A91BD6-1FFD-4DB3-B54F-14B3237BBC70}" type="pres">
      <dgm:prSet presAssocID="{E8EE7EB7-FDDA-4BD5-8A0A-1CE9EA5C3C2D}" presName="spacer" presStyleCnt="0"/>
      <dgm:spPr/>
    </dgm:pt>
    <dgm:pt modelId="{E912620C-00C1-4D65-A185-54827B0E8BAC}" type="pres">
      <dgm:prSet presAssocID="{C2B43267-1338-49AD-98CE-692E6415943A}" presName="parentText" presStyleLbl="node1" presStyleIdx="1" presStyleCnt="3">
        <dgm:presLayoutVars>
          <dgm:chMax val="0"/>
          <dgm:bulletEnabled val="1"/>
        </dgm:presLayoutVars>
      </dgm:prSet>
      <dgm:spPr/>
    </dgm:pt>
    <dgm:pt modelId="{9C520139-0299-3444-B690-98E72361276E}" type="pres">
      <dgm:prSet presAssocID="{E22394F4-0F72-446D-9BCC-326BD86A1DDD}" presName="spacer" presStyleCnt="0"/>
      <dgm:spPr/>
    </dgm:pt>
    <dgm:pt modelId="{B5FF8E1F-9F8E-DC41-AA90-5FDAC3532C63}" type="pres">
      <dgm:prSet presAssocID="{F4A456AB-1772-184F-A799-CB0B0FFB5146}" presName="parentText" presStyleLbl="node1" presStyleIdx="2" presStyleCnt="3">
        <dgm:presLayoutVars>
          <dgm:chMax val="0"/>
          <dgm:bulletEnabled val="1"/>
        </dgm:presLayoutVars>
      </dgm:prSet>
      <dgm:spPr/>
    </dgm:pt>
  </dgm:ptLst>
  <dgm:cxnLst>
    <dgm:cxn modelId="{E53D2019-944F-404E-BE25-0DBC42A3A6AD}" type="presOf" srcId="{C2B43267-1338-49AD-98CE-692E6415943A}" destId="{E912620C-00C1-4D65-A185-54827B0E8BAC}" srcOrd="0" destOrd="0" presId="urn:microsoft.com/office/officeart/2005/8/layout/vList2"/>
    <dgm:cxn modelId="{B6CF981A-C102-42BB-B53E-ECE4084ACB11}" type="presOf" srcId="{07DFBAE0-4594-43B3-9E17-584F39909DF9}" destId="{210D3E55-9F3C-4AA1-B012-C86CD3B729B9}" srcOrd="0" destOrd="0" presId="urn:microsoft.com/office/officeart/2005/8/layout/vList2"/>
    <dgm:cxn modelId="{7168D842-CB98-F749-9B9A-1AADCF6B37B4}" srcId="{C1E64B06-2E75-48BD-97C1-E274C1764E8B}" destId="{F4A456AB-1772-184F-A799-CB0B0FFB5146}" srcOrd="2" destOrd="0" parTransId="{2F265775-A5A3-7B4A-B2F2-8B084F7B72A3}" sibTransId="{BD3B8F83-722A-9B4F-860E-CB7198CD38E3}"/>
    <dgm:cxn modelId="{1639A888-A6DF-4967-A293-E9DAD2060B50}" srcId="{C1E64B06-2E75-48BD-97C1-E274C1764E8B}" destId="{07DFBAE0-4594-43B3-9E17-584F39909DF9}" srcOrd="0" destOrd="0" parTransId="{307F0DCE-A13B-4E83-A210-A4B873002BB3}" sibTransId="{E8EE7EB7-FDDA-4BD5-8A0A-1CE9EA5C3C2D}"/>
    <dgm:cxn modelId="{6A9CAB8E-E774-4B00-9CB5-24D516B0B3FB}" type="presOf" srcId="{C1E64B06-2E75-48BD-97C1-E274C1764E8B}" destId="{527955B9-2828-47A9-B827-ACD2BD2673C6}" srcOrd="0" destOrd="0" presId="urn:microsoft.com/office/officeart/2005/8/layout/vList2"/>
    <dgm:cxn modelId="{F401BA9E-C615-4062-B565-22F2BC0C3FDA}" srcId="{C1E64B06-2E75-48BD-97C1-E274C1764E8B}" destId="{C2B43267-1338-49AD-98CE-692E6415943A}" srcOrd="1" destOrd="0" parTransId="{A63340B3-974C-410C-A0F4-9BAAEB5C1AD9}" sibTransId="{E22394F4-0F72-446D-9BCC-326BD86A1DDD}"/>
    <dgm:cxn modelId="{1FCEC7E1-9FA2-3C48-ABF4-6D1C67803E20}" type="presOf" srcId="{F4A456AB-1772-184F-A799-CB0B0FFB5146}" destId="{B5FF8E1F-9F8E-DC41-AA90-5FDAC3532C63}" srcOrd="0" destOrd="0" presId="urn:microsoft.com/office/officeart/2005/8/layout/vList2"/>
    <dgm:cxn modelId="{1E29AE7D-9F9E-44E5-9AC8-99346C762858}" type="presParOf" srcId="{527955B9-2828-47A9-B827-ACD2BD2673C6}" destId="{210D3E55-9F3C-4AA1-B012-C86CD3B729B9}" srcOrd="0" destOrd="0" presId="urn:microsoft.com/office/officeart/2005/8/layout/vList2"/>
    <dgm:cxn modelId="{CAE39B9E-52B4-458E-AF76-EA26100CCC56}" type="presParOf" srcId="{527955B9-2828-47A9-B827-ACD2BD2673C6}" destId="{A1A91BD6-1FFD-4DB3-B54F-14B3237BBC70}" srcOrd="1" destOrd="0" presId="urn:microsoft.com/office/officeart/2005/8/layout/vList2"/>
    <dgm:cxn modelId="{094C729D-B784-4C58-8C65-17A4428C7CA7}" type="presParOf" srcId="{527955B9-2828-47A9-B827-ACD2BD2673C6}" destId="{E912620C-00C1-4D65-A185-54827B0E8BAC}" srcOrd="2" destOrd="0" presId="urn:microsoft.com/office/officeart/2005/8/layout/vList2"/>
    <dgm:cxn modelId="{52935A00-8A52-AB45-9F45-BABEC4254CBB}" type="presParOf" srcId="{527955B9-2828-47A9-B827-ACD2BD2673C6}" destId="{9C520139-0299-3444-B690-98E72361276E}" srcOrd="3" destOrd="0" presId="urn:microsoft.com/office/officeart/2005/8/layout/vList2"/>
    <dgm:cxn modelId="{61D03816-246A-4C40-896B-0A0D2451040A}" type="presParOf" srcId="{527955B9-2828-47A9-B827-ACD2BD2673C6}" destId="{B5FF8E1F-9F8E-DC41-AA90-5FDAC3532C6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40E2B-5B87-43CB-927A-ACD4E3F75A08}">
      <dsp:nvSpPr>
        <dsp:cNvPr id="0" name=""/>
        <dsp:cNvSpPr/>
      </dsp:nvSpPr>
      <dsp:spPr>
        <a:xfrm>
          <a:off x="469411" y="565068"/>
          <a:ext cx="1406812" cy="1406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B6449-D160-4A24-9F58-967DA0B4B545}">
      <dsp:nvSpPr>
        <dsp:cNvPr id="0" name=""/>
        <dsp:cNvSpPr/>
      </dsp:nvSpPr>
      <dsp:spPr>
        <a:xfrm>
          <a:off x="769223" y="864880"/>
          <a:ext cx="807187" cy="80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A4B6B1-E29D-4BD9-B4BE-B2FFE1B49F89}">
      <dsp:nvSpPr>
        <dsp:cNvPr id="0" name=""/>
        <dsp:cNvSpPr/>
      </dsp:nvSpPr>
      <dsp:spPr>
        <a:xfrm>
          <a:off x="19692" y="241006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Who: Researchers, Medical Professionals, Patients</a:t>
          </a:r>
        </a:p>
      </dsp:txBody>
      <dsp:txXfrm>
        <a:off x="19692" y="2410068"/>
        <a:ext cx="2306250" cy="720000"/>
      </dsp:txXfrm>
    </dsp:sp>
    <dsp:sp modelId="{064F4AC2-3C83-408D-8909-C4995BD645F8}">
      <dsp:nvSpPr>
        <dsp:cNvPr id="0" name=""/>
        <dsp:cNvSpPr/>
      </dsp:nvSpPr>
      <dsp:spPr>
        <a:xfrm>
          <a:off x="3179254" y="565068"/>
          <a:ext cx="1406812" cy="1406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7CAEC-0046-4A55-AACC-E98E0E55C952}">
      <dsp:nvSpPr>
        <dsp:cNvPr id="0" name=""/>
        <dsp:cNvSpPr/>
      </dsp:nvSpPr>
      <dsp:spPr>
        <a:xfrm>
          <a:off x="3479067" y="864880"/>
          <a:ext cx="807187" cy="80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C10DAF-C61B-4B1A-886A-376A7B8FD0A7}">
      <dsp:nvSpPr>
        <dsp:cNvPr id="0" name=""/>
        <dsp:cNvSpPr/>
      </dsp:nvSpPr>
      <dsp:spPr>
        <a:xfrm>
          <a:off x="2729536" y="241006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What: A web platform for uploading MRI scans for brain tumor detection</a:t>
          </a:r>
        </a:p>
      </dsp:txBody>
      <dsp:txXfrm>
        <a:off x="2729536" y="2410068"/>
        <a:ext cx="2306250" cy="720000"/>
      </dsp:txXfrm>
    </dsp:sp>
    <dsp:sp modelId="{CD630E60-825D-4D2B-ABE0-82BE4BADF4D7}">
      <dsp:nvSpPr>
        <dsp:cNvPr id="0" name=""/>
        <dsp:cNvSpPr/>
      </dsp:nvSpPr>
      <dsp:spPr>
        <a:xfrm>
          <a:off x="5889098" y="565068"/>
          <a:ext cx="1406812" cy="1406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1EE80-A8A5-45C3-BC4F-77B8E33C4C4A}">
      <dsp:nvSpPr>
        <dsp:cNvPr id="0" name=""/>
        <dsp:cNvSpPr/>
      </dsp:nvSpPr>
      <dsp:spPr>
        <a:xfrm>
          <a:off x="6188910" y="864880"/>
          <a:ext cx="807187" cy="80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2E7E73-7A03-4C8B-B29F-1B4B57BEA638}">
      <dsp:nvSpPr>
        <dsp:cNvPr id="0" name=""/>
        <dsp:cNvSpPr/>
      </dsp:nvSpPr>
      <dsp:spPr>
        <a:xfrm>
          <a:off x="5439379" y="2410068"/>
          <a:ext cx="23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Purpose: Provide accurate, quick, and accessible tumor diagnosis using machine learning</a:t>
          </a:r>
        </a:p>
      </dsp:txBody>
      <dsp:txXfrm>
        <a:off x="5439379" y="2410068"/>
        <a:ext cx="23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DA8A9-F94C-4A97-976B-5353DF00978D}">
      <dsp:nvSpPr>
        <dsp:cNvPr id="0" name=""/>
        <dsp:cNvSpPr/>
      </dsp:nvSpPr>
      <dsp:spPr>
        <a:xfrm>
          <a:off x="840668" y="654196"/>
          <a:ext cx="977772" cy="9777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D7BDE-5675-48A2-A05E-D2C785C935DE}">
      <dsp:nvSpPr>
        <dsp:cNvPr id="0" name=""/>
        <dsp:cNvSpPr/>
      </dsp:nvSpPr>
      <dsp:spPr>
        <a:xfrm>
          <a:off x="243140" y="1931623"/>
          <a:ext cx="21728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Medical Professional: Upload MRIs, get diagnostic results</a:t>
          </a:r>
        </a:p>
      </dsp:txBody>
      <dsp:txXfrm>
        <a:off x="243140" y="1931623"/>
        <a:ext cx="2172828" cy="720000"/>
      </dsp:txXfrm>
    </dsp:sp>
    <dsp:sp modelId="{4B25A062-2D3E-4476-AF16-1BBF1657430A}">
      <dsp:nvSpPr>
        <dsp:cNvPr id="0" name=""/>
        <dsp:cNvSpPr/>
      </dsp:nvSpPr>
      <dsp:spPr>
        <a:xfrm>
          <a:off x="3393741" y="654196"/>
          <a:ext cx="977772" cy="9777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E68A1-B8EE-4D3A-8381-4C75B0BD5CAF}">
      <dsp:nvSpPr>
        <dsp:cNvPr id="0" name=""/>
        <dsp:cNvSpPr/>
      </dsp:nvSpPr>
      <dsp:spPr>
        <a:xfrm>
          <a:off x="2796213" y="1931623"/>
          <a:ext cx="21728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Patient: Upload scans for second opinions or initial diagnosis</a:t>
          </a:r>
        </a:p>
      </dsp:txBody>
      <dsp:txXfrm>
        <a:off x="2796213" y="1931623"/>
        <a:ext cx="2172828" cy="720000"/>
      </dsp:txXfrm>
    </dsp:sp>
    <dsp:sp modelId="{12DB59DE-F7B9-4AB9-B21F-6CCC7FD5F11C}">
      <dsp:nvSpPr>
        <dsp:cNvPr id="0" name=""/>
        <dsp:cNvSpPr/>
      </dsp:nvSpPr>
      <dsp:spPr>
        <a:xfrm>
          <a:off x="5946815" y="654196"/>
          <a:ext cx="977772" cy="9777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53A44E-D9AB-46CD-AE38-2703CC8D37C4}">
      <dsp:nvSpPr>
        <dsp:cNvPr id="0" name=""/>
        <dsp:cNvSpPr/>
      </dsp:nvSpPr>
      <dsp:spPr>
        <a:xfrm>
          <a:off x="5349287" y="1931623"/>
          <a:ext cx="21728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Researcher: Uploads scans for multiple algorithms evaluation</a:t>
          </a:r>
        </a:p>
      </dsp:txBody>
      <dsp:txXfrm>
        <a:off x="5349287" y="1931623"/>
        <a:ext cx="2172828"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E1E4A-76D5-4D2E-ACFA-F104BE2FAAFB}">
      <dsp:nvSpPr>
        <dsp:cNvPr id="0" name=""/>
        <dsp:cNvSpPr/>
      </dsp:nvSpPr>
      <dsp:spPr>
        <a:xfrm>
          <a:off x="0" y="1921"/>
          <a:ext cx="4443413" cy="9737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E6497-E424-4767-8CF8-0CAC79C36C99}">
      <dsp:nvSpPr>
        <dsp:cNvPr id="0" name=""/>
        <dsp:cNvSpPr/>
      </dsp:nvSpPr>
      <dsp:spPr>
        <a:xfrm>
          <a:off x="294559" y="221014"/>
          <a:ext cx="535561" cy="535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92B36F-FBE2-4E29-99AD-3E4AEF151B00}">
      <dsp:nvSpPr>
        <dsp:cNvPr id="0" name=""/>
        <dsp:cNvSpPr/>
      </dsp:nvSpPr>
      <dsp:spPr>
        <a:xfrm>
          <a:off x="1124680" y="1921"/>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755650">
            <a:lnSpc>
              <a:spcPct val="100000"/>
            </a:lnSpc>
            <a:spcBef>
              <a:spcPct val="0"/>
            </a:spcBef>
            <a:spcAft>
              <a:spcPct val="35000"/>
            </a:spcAft>
            <a:buNone/>
          </a:pPr>
          <a:r>
            <a:rPr lang="en-US" sz="1700" kern="1200" dirty="0"/>
            <a:t>MRI Upload: Support for various formats like PNG, JPEG</a:t>
          </a:r>
        </a:p>
      </dsp:txBody>
      <dsp:txXfrm>
        <a:off x="1124680" y="1921"/>
        <a:ext cx="3318732" cy="973748"/>
      </dsp:txXfrm>
    </dsp:sp>
    <dsp:sp modelId="{7102A67B-36C2-4545-A9EA-7B7244760A6D}">
      <dsp:nvSpPr>
        <dsp:cNvPr id="0" name=""/>
        <dsp:cNvSpPr/>
      </dsp:nvSpPr>
      <dsp:spPr>
        <a:xfrm>
          <a:off x="0" y="1219107"/>
          <a:ext cx="4443413" cy="9737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2FC31-B03D-420E-8206-2626A435909E}">
      <dsp:nvSpPr>
        <dsp:cNvPr id="0" name=""/>
        <dsp:cNvSpPr/>
      </dsp:nvSpPr>
      <dsp:spPr>
        <a:xfrm>
          <a:off x="294559" y="1438200"/>
          <a:ext cx="535561" cy="535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56468-BB23-4445-A469-FF32E0FDFD0C}">
      <dsp:nvSpPr>
        <dsp:cNvPr id="0" name=""/>
        <dsp:cNvSpPr/>
      </dsp:nvSpPr>
      <dsp:spPr>
        <a:xfrm>
          <a:off x="1124680" y="1219107"/>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755650">
            <a:lnSpc>
              <a:spcPct val="100000"/>
            </a:lnSpc>
            <a:spcBef>
              <a:spcPct val="0"/>
            </a:spcBef>
            <a:spcAft>
              <a:spcPct val="35000"/>
            </a:spcAft>
            <a:buNone/>
          </a:pPr>
          <a:r>
            <a:rPr lang="en-US" sz="1700" kern="1200" dirty="0"/>
            <a:t>Tumor Detection: Analysis using ML models, generating tumor/no tumor result.</a:t>
          </a:r>
        </a:p>
      </dsp:txBody>
      <dsp:txXfrm>
        <a:off x="1124680" y="1219107"/>
        <a:ext cx="3318732" cy="973748"/>
      </dsp:txXfrm>
    </dsp:sp>
    <dsp:sp modelId="{50D3A596-ABA5-48FA-8913-CE73A052DC45}">
      <dsp:nvSpPr>
        <dsp:cNvPr id="0" name=""/>
        <dsp:cNvSpPr/>
      </dsp:nvSpPr>
      <dsp:spPr>
        <a:xfrm>
          <a:off x="0" y="2436293"/>
          <a:ext cx="4443413" cy="9737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D7351-D87F-477D-A44B-5A460D0120E6}">
      <dsp:nvSpPr>
        <dsp:cNvPr id="0" name=""/>
        <dsp:cNvSpPr/>
      </dsp:nvSpPr>
      <dsp:spPr>
        <a:xfrm>
          <a:off x="294559" y="2655387"/>
          <a:ext cx="535561" cy="535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9F93D6-9301-4CBD-A26E-52B443FB6AF1}">
      <dsp:nvSpPr>
        <dsp:cNvPr id="0" name=""/>
        <dsp:cNvSpPr/>
      </dsp:nvSpPr>
      <dsp:spPr>
        <a:xfrm>
          <a:off x="1124680" y="2436293"/>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755650">
            <a:lnSpc>
              <a:spcPct val="100000"/>
            </a:lnSpc>
            <a:spcBef>
              <a:spcPct val="0"/>
            </a:spcBef>
            <a:spcAft>
              <a:spcPct val="35000"/>
            </a:spcAft>
            <a:buNone/>
          </a:pPr>
          <a:r>
            <a:rPr lang="en-US" sz="1700" kern="1200" dirty="0"/>
            <a:t>Preliminary Diagnosis: Easy interface for patients to get feedback on tumor presence</a:t>
          </a:r>
        </a:p>
      </dsp:txBody>
      <dsp:txXfrm>
        <a:off x="1124680" y="2436293"/>
        <a:ext cx="3318732" cy="973748"/>
      </dsp:txXfrm>
    </dsp:sp>
    <dsp:sp modelId="{75F00BD3-B447-F249-9D4B-A8B715F2717F}">
      <dsp:nvSpPr>
        <dsp:cNvPr id="0" name=""/>
        <dsp:cNvSpPr/>
      </dsp:nvSpPr>
      <dsp:spPr>
        <a:xfrm>
          <a:off x="0" y="3653479"/>
          <a:ext cx="4443413" cy="9737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02B87-77B5-4541-9BEB-3B4A5E132C81}">
      <dsp:nvSpPr>
        <dsp:cNvPr id="0" name=""/>
        <dsp:cNvSpPr/>
      </dsp:nvSpPr>
      <dsp:spPr>
        <a:xfrm>
          <a:off x="294559" y="3872573"/>
          <a:ext cx="535561" cy="535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F7BF9-B589-2C40-A81F-0F52285652C9}">
      <dsp:nvSpPr>
        <dsp:cNvPr id="0" name=""/>
        <dsp:cNvSpPr/>
      </dsp:nvSpPr>
      <dsp:spPr>
        <a:xfrm>
          <a:off x="1124680" y="3653479"/>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755650">
            <a:lnSpc>
              <a:spcPct val="100000"/>
            </a:lnSpc>
            <a:spcBef>
              <a:spcPct val="0"/>
            </a:spcBef>
            <a:spcAft>
              <a:spcPct val="35000"/>
            </a:spcAft>
            <a:buNone/>
          </a:pPr>
          <a:r>
            <a:rPr lang="en-US" sz="1700" kern="1200" dirty="0"/>
            <a:t>Multiple patients MRI Reports: Doctor managing</a:t>
          </a:r>
        </a:p>
      </dsp:txBody>
      <dsp:txXfrm>
        <a:off x="1124680" y="3653479"/>
        <a:ext cx="3318732" cy="9737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E7E9F-845F-4CFA-B1F8-717D3A7178B6}">
      <dsp:nvSpPr>
        <dsp:cNvPr id="0" name=""/>
        <dsp:cNvSpPr/>
      </dsp:nvSpPr>
      <dsp:spPr>
        <a:xfrm>
          <a:off x="1012471" y="293284"/>
          <a:ext cx="1589625" cy="1589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DF8FF6-5FB6-4B44-BD65-ABA229CE7DE9}">
      <dsp:nvSpPr>
        <dsp:cNvPr id="0" name=""/>
        <dsp:cNvSpPr/>
      </dsp:nvSpPr>
      <dsp:spPr>
        <a:xfrm>
          <a:off x="41034" y="2290603"/>
          <a:ext cx="353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Secure Login, MRI Upload, Tumor Detection, Report Generation</a:t>
          </a:r>
        </a:p>
      </dsp:txBody>
      <dsp:txXfrm>
        <a:off x="41034" y="2290603"/>
        <a:ext cx="3532500" cy="720000"/>
      </dsp:txXfrm>
    </dsp:sp>
    <dsp:sp modelId="{086870FC-A66E-4F90-93EC-7E902279822E}">
      <dsp:nvSpPr>
        <dsp:cNvPr id="0" name=""/>
        <dsp:cNvSpPr/>
      </dsp:nvSpPr>
      <dsp:spPr>
        <a:xfrm>
          <a:off x="5163159" y="293284"/>
          <a:ext cx="1589625" cy="1589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B7B69E-8D05-4579-821C-FDC599C4E237}">
      <dsp:nvSpPr>
        <dsp:cNvPr id="0" name=""/>
        <dsp:cNvSpPr/>
      </dsp:nvSpPr>
      <dsp:spPr>
        <a:xfrm>
          <a:off x="4191721" y="2290603"/>
          <a:ext cx="353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Focus on accuracy, security, accessibility, and scalability</a:t>
          </a:r>
        </a:p>
      </dsp:txBody>
      <dsp:txXfrm>
        <a:off x="4191721" y="2290603"/>
        <a:ext cx="3532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20744-760D-404D-96CC-C8D773749D2A}">
      <dsp:nvSpPr>
        <dsp:cNvPr id="0" name=""/>
        <dsp:cNvSpPr/>
      </dsp:nvSpPr>
      <dsp:spPr>
        <a:xfrm>
          <a:off x="0" y="1921"/>
          <a:ext cx="4443413" cy="9737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3B175-F9D4-4375-B5E4-4957F4B9041F}">
      <dsp:nvSpPr>
        <dsp:cNvPr id="0" name=""/>
        <dsp:cNvSpPr/>
      </dsp:nvSpPr>
      <dsp:spPr>
        <a:xfrm>
          <a:off x="294559" y="221014"/>
          <a:ext cx="535561" cy="535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96A631-346C-407C-9375-2933A4C7B7C6}">
      <dsp:nvSpPr>
        <dsp:cNvPr id="0" name=""/>
        <dsp:cNvSpPr/>
      </dsp:nvSpPr>
      <dsp:spPr>
        <a:xfrm>
          <a:off x="1124680" y="1921"/>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a:t>High Accuracy: Detection above 90%</a:t>
          </a:r>
        </a:p>
      </dsp:txBody>
      <dsp:txXfrm>
        <a:off x="1124680" y="1921"/>
        <a:ext cx="3318732" cy="973748"/>
      </dsp:txXfrm>
    </dsp:sp>
    <dsp:sp modelId="{42C623D3-74E9-4970-9507-360B8BC5E564}">
      <dsp:nvSpPr>
        <dsp:cNvPr id="0" name=""/>
        <dsp:cNvSpPr/>
      </dsp:nvSpPr>
      <dsp:spPr>
        <a:xfrm>
          <a:off x="0" y="1219107"/>
          <a:ext cx="4443413" cy="9737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96029A-3E5B-48EA-9E39-55BF8AB1241F}">
      <dsp:nvSpPr>
        <dsp:cNvPr id="0" name=""/>
        <dsp:cNvSpPr/>
      </dsp:nvSpPr>
      <dsp:spPr>
        <a:xfrm>
          <a:off x="294559" y="1438200"/>
          <a:ext cx="535561" cy="535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28D09-81F0-4B69-B1A6-69917CB57F37}">
      <dsp:nvSpPr>
        <dsp:cNvPr id="0" name=""/>
        <dsp:cNvSpPr/>
      </dsp:nvSpPr>
      <dsp:spPr>
        <a:xfrm>
          <a:off x="1124680" y="1219107"/>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a:t>Fast Processing: Results within 5 minutes</a:t>
          </a:r>
        </a:p>
      </dsp:txBody>
      <dsp:txXfrm>
        <a:off x="1124680" y="1219107"/>
        <a:ext cx="3318732" cy="973748"/>
      </dsp:txXfrm>
    </dsp:sp>
    <dsp:sp modelId="{E24AC69E-6DC3-4600-B4CC-F54798755DB7}">
      <dsp:nvSpPr>
        <dsp:cNvPr id="0" name=""/>
        <dsp:cNvSpPr/>
      </dsp:nvSpPr>
      <dsp:spPr>
        <a:xfrm>
          <a:off x="0" y="2436293"/>
          <a:ext cx="4443413" cy="9737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0F328-512F-4655-A150-98C033C5840C}">
      <dsp:nvSpPr>
        <dsp:cNvPr id="0" name=""/>
        <dsp:cNvSpPr/>
      </dsp:nvSpPr>
      <dsp:spPr>
        <a:xfrm>
          <a:off x="294559" y="2655387"/>
          <a:ext cx="535561" cy="535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E0ACE8-4FD5-4188-B057-2447F0357AF0}">
      <dsp:nvSpPr>
        <dsp:cNvPr id="0" name=""/>
        <dsp:cNvSpPr/>
      </dsp:nvSpPr>
      <dsp:spPr>
        <a:xfrm>
          <a:off x="1124680" y="2436293"/>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dirty="0"/>
            <a:t>Data Security: Compliance with </a:t>
          </a:r>
          <a:r>
            <a:rPr lang="en-US" sz="1900" b="0" i="0" kern="1200" dirty="0" err="1">
              <a:solidFill>
                <a:schemeClr val="tx1"/>
              </a:solidFill>
              <a:effectLst/>
              <a:latin typeface="Aptos" panose="020B0004020202020204" pitchFamily="34" charset="0"/>
            </a:rPr>
            <a:t>Werkzeug</a:t>
          </a:r>
          <a:r>
            <a:rPr lang="en-US" sz="1900" kern="1200" dirty="0"/>
            <a:t>, dotnet, </a:t>
          </a:r>
          <a:r>
            <a:rPr lang="en-US" sz="1900" kern="1200" dirty="0" err="1"/>
            <a:t>axios</a:t>
          </a:r>
          <a:endParaRPr lang="en-US" sz="1900" kern="1200" dirty="0"/>
        </a:p>
      </dsp:txBody>
      <dsp:txXfrm>
        <a:off x="1124680" y="2436293"/>
        <a:ext cx="3318732" cy="973748"/>
      </dsp:txXfrm>
    </dsp:sp>
    <dsp:sp modelId="{C770A16F-5BF3-4BB0-871A-5BF2E9DE99C4}">
      <dsp:nvSpPr>
        <dsp:cNvPr id="0" name=""/>
        <dsp:cNvSpPr/>
      </dsp:nvSpPr>
      <dsp:spPr>
        <a:xfrm>
          <a:off x="0" y="3653479"/>
          <a:ext cx="4443413" cy="9737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140FF-C189-47EE-B27A-A1F655D8384D}">
      <dsp:nvSpPr>
        <dsp:cNvPr id="0" name=""/>
        <dsp:cNvSpPr/>
      </dsp:nvSpPr>
      <dsp:spPr>
        <a:xfrm>
          <a:off x="294559" y="3872573"/>
          <a:ext cx="535561" cy="535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189FB-52CD-4E23-BAE0-972A7FC0C76B}">
      <dsp:nvSpPr>
        <dsp:cNvPr id="0" name=""/>
        <dsp:cNvSpPr/>
      </dsp:nvSpPr>
      <dsp:spPr>
        <a:xfrm>
          <a:off x="1124680" y="3653479"/>
          <a:ext cx="3318732"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a:t>Scalability: Handle large data and concurrent requests</a:t>
          </a:r>
        </a:p>
      </dsp:txBody>
      <dsp:txXfrm>
        <a:off x="1124680" y="3653479"/>
        <a:ext cx="3318732" cy="9737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D3E55-9F3C-4AA1-B012-C86CD3B729B9}">
      <dsp:nvSpPr>
        <dsp:cNvPr id="0" name=""/>
        <dsp:cNvSpPr/>
      </dsp:nvSpPr>
      <dsp:spPr>
        <a:xfrm>
          <a:off x="0" y="531105"/>
          <a:ext cx="4443413" cy="1156339"/>
        </a:xfrm>
        <a:prstGeom prst="roundRect">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Scenario 1: Patient uploads an MRI scan and gets preliminary feedback</a:t>
          </a:r>
        </a:p>
      </dsp:txBody>
      <dsp:txXfrm>
        <a:off x="56448" y="587553"/>
        <a:ext cx="4330517" cy="1043443"/>
      </dsp:txXfrm>
    </dsp:sp>
    <dsp:sp modelId="{E912620C-00C1-4D65-A185-54827B0E8BAC}">
      <dsp:nvSpPr>
        <dsp:cNvPr id="0" name=""/>
        <dsp:cNvSpPr/>
      </dsp:nvSpPr>
      <dsp:spPr>
        <a:xfrm>
          <a:off x="0" y="1736405"/>
          <a:ext cx="4443413" cy="1156339"/>
        </a:xfrm>
        <a:prstGeom prst="roundRect">
          <a:avLst/>
        </a:prstGeom>
        <a:gradFill rotWithShape="0">
          <a:gsLst>
            <a:gs pos="0">
              <a:schemeClr val="accent2">
                <a:hueOff val="1106460"/>
                <a:satOff val="5101"/>
                <a:lumOff val="784"/>
                <a:alphaOff val="0"/>
                <a:tint val="94000"/>
                <a:satMod val="100000"/>
                <a:lumMod val="104000"/>
              </a:schemeClr>
            </a:gs>
            <a:gs pos="69000">
              <a:schemeClr val="accent2">
                <a:hueOff val="1106460"/>
                <a:satOff val="5101"/>
                <a:lumOff val="784"/>
                <a:alphaOff val="0"/>
                <a:shade val="86000"/>
                <a:satMod val="130000"/>
                <a:lumMod val="102000"/>
              </a:schemeClr>
            </a:gs>
            <a:gs pos="100000">
              <a:schemeClr val="accent2">
                <a:hueOff val="1106460"/>
                <a:satOff val="5101"/>
                <a:lumOff val="78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Scenario 2: Medical Professional uploads a patient's MRI, receives detailed analysis, Multiple Patient Dashboard</a:t>
          </a:r>
        </a:p>
      </dsp:txBody>
      <dsp:txXfrm>
        <a:off x="56448" y="1792853"/>
        <a:ext cx="4330517" cy="1043443"/>
      </dsp:txXfrm>
    </dsp:sp>
    <dsp:sp modelId="{B5FF8E1F-9F8E-DC41-AA90-5FDAC3532C63}">
      <dsp:nvSpPr>
        <dsp:cNvPr id="0" name=""/>
        <dsp:cNvSpPr/>
      </dsp:nvSpPr>
      <dsp:spPr>
        <a:xfrm>
          <a:off x="0" y="2941704"/>
          <a:ext cx="4443413" cy="1156339"/>
        </a:xfrm>
        <a:prstGeom prst="roundRect">
          <a:avLst/>
        </a:prstGeom>
        <a:gradFill rotWithShape="0">
          <a:gsLst>
            <a:gs pos="0">
              <a:schemeClr val="accent2">
                <a:hueOff val="2212920"/>
                <a:satOff val="10201"/>
                <a:lumOff val="1569"/>
                <a:alphaOff val="0"/>
                <a:tint val="94000"/>
                <a:satMod val="100000"/>
                <a:lumMod val="104000"/>
              </a:schemeClr>
            </a:gs>
            <a:gs pos="69000">
              <a:schemeClr val="accent2">
                <a:hueOff val="2212920"/>
                <a:satOff val="10201"/>
                <a:lumOff val="1569"/>
                <a:alphaOff val="0"/>
                <a:shade val="86000"/>
                <a:satMod val="130000"/>
                <a:lumMod val="102000"/>
              </a:schemeClr>
            </a:gs>
            <a:gs pos="100000">
              <a:schemeClr val="accent2">
                <a:hueOff val="2212920"/>
                <a:satOff val="10201"/>
                <a:lumOff val="156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Scenario 3:Researcher Page: </a:t>
          </a:r>
          <a:r>
            <a:rPr lang="en-US" sz="1700" b="0" i="0" u="none" kern="1200" dirty="0"/>
            <a:t>Enables dataset uploads with success notifications, processing indicators, error handling, result display, and logout functionality.</a:t>
          </a:r>
          <a:endParaRPr lang="en-US" sz="1700" kern="1200" dirty="0"/>
        </a:p>
      </dsp:txBody>
      <dsp:txXfrm>
        <a:off x="56448" y="2998152"/>
        <a:ext cx="4330517" cy="104344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8FA02-FEC7-A146-B2DD-9072A9403FC1}" type="datetimeFigureOut">
              <a:rPr lang="en-US" smtClean="0"/>
              <a:t>2/21/2025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CE95B-23D9-2347-8E53-96D001CBE67F}" type="slidenum">
              <a:rPr lang="en-US" smtClean="0"/>
              <a:t>‹#›</a:t>
            </a:fld>
            <a:endParaRPr lang="en-US"/>
          </a:p>
        </p:txBody>
      </p:sp>
    </p:spTree>
    <p:extLst>
      <p:ext uri="{BB962C8B-B14F-4D97-AF65-F5344CB8AC3E}">
        <p14:creationId xmlns:p14="http://schemas.microsoft.com/office/powerpoint/2010/main" val="1071207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Welcome everyone! My name is Jahnavi Chintakindi, and I am presenting this project on behalf of my team members: </a:t>
            </a:r>
            <a:r>
              <a:rPr lang="en-US" i="1" dirty="0" err="1"/>
              <a:t>Anoohya</a:t>
            </a:r>
            <a:r>
              <a:rPr lang="en-US" i="1" dirty="0"/>
              <a:t> </a:t>
            </a:r>
            <a:r>
              <a:rPr lang="en-US" i="1" dirty="0" err="1"/>
              <a:t>Alivelu</a:t>
            </a:r>
            <a:r>
              <a:rPr lang="en-US" i="1" dirty="0"/>
              <a:t> </a:t>
            </a:r>
            <a:r>
              <a:rPr lang="en-US" i="1" dirty="0" err="1"/>
              <a:t>Bhaskarla</a:t>
            </a:r>
            <a:r>
              <a:rPr lang="en-US" i="1" dirty="0"/>
              <a:t>, Pranav Moses, Sai Pradeep </a:t>
            </a:r>
            <a:r>
              <a:rPr lang="en-US" i="1" dirty="0" err="1"/>
              <a:t>Bomma</a:t>
            </a:r>
            <a:r>
              <a:rPr lang="en-US" i="1" dirty="0"/>
              <a:t>, and Sai Vaishnavi </a:t>
            </a:r>
            <a:r>
              <a:rPr lang="en-US" i="1" dirty="0" err="1"/>
              <a:t>Govindula</a:t>
            </a:r>
            <a:r>
              <a:rPr lang="en-US" i="1" dirty="0"/>
              <a:t>.""Our project, 'AI Precision for Brain Tumor Prediction,' is designed to enhance the process of brain tumor detection using AI-powered MRI analysis, providing accuracy, accessibility, and secure handling of medical data.</a:t>
            </a:r>
          </a:p>
          <a:p>
            <a:r>
              <a:rPr lang="en-US" dirty="0"/>
              <a:t>Let’s explore the goals and key features of our project</a:t>
            </a:r>
          </a:p>
        </p:txBody>
      </p:sp>
      <p:sp>
        <p:nvSpPr>
          <p:cNvPr id="4" name="Slide Number Placeholder 3"/>
          <p:cNvSpPr>
            <a:spLocks noGrp="1"/>
          </p:cNvSpPr>
          <p:nvPr>
            <p:ph type="sldNum" sz="quarter" idx="5"/>
          </p:nvPr>
        </p:nvSpPr>
        <p:spPr/>
        <p:txBody>
          <a:bodyPr/>
          <a:lstStyle/>
          <a:p>
            <a:fld id="{8F4CE95B-23D9-2347-8E53-96D001CBE67F}" type="slidenum">
              <a:rPr lang="en-US" smtClean="0"/>
              <a:t>1</a:t>
            </a:fld>
            <a:endParaRPr lang="en-US"/>
          </a:p>
        </p:txBody>
      </p:sp>
    </p:spTree>
    <p:extLst>
      <p:ext uri="{BB962C8B-B14F-4D97-AF65-F5344CB8AC3E}">
        <p14:creationId xmlns:p14="http://schemas.microsoft.com/office/powerpoint/2010/main" val="208475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Looking forward, we aim to scale this system with cloud-based architecture, enabling global accessibility and auto-scaling to handle higher user </a:t>
            </a:r>
            <a:r>
              <a:rPr lang="en-US" i="1" dirty="0" err="1"/>
              <a:t>volumes.""We</a:t>
            </a:r>
            <a:r>
              <a:rPr lang="en-US" i="1" dirty="0"/>
              <a:t> also plan to introduce a research collaboration platform where users can upload datasets, test new models, and share </a:t>
            </a:r>
            <a:r>
              <a:rPr lang="en-US" i="1" dirty="0" err="1"/>
              <a:t>insights.""Advanced</a:t>
            </a:r>
            <a:r>
              <a:rPr lang="en-US" i="1" dirty="0"/>
              <a:t> analytics and predictive modeling will help track tumor progression and predict treatment outcomes over time.</a:t>
            </a:r>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30</a:t>
            </a:fld>
            <a:endParaRPr lang="en-US"/>
          </a:p>
        </p:txBody>
      </p:sp>
    </p:spTree>
    <p:extLst>
      <p:ext uri="{BB962C8B-B14F-4D97-AF65-F5344CB8AC3E}">
        <p14:creationId xmlns:p14="http://schemas.microsoft.com/office/powerpoint/2010/main" val="1127388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conclusion, our AI-powered MRI analysis system combines precision, accessibility, and security to revolutionize brain tumor </a:t>
            </a:r>
            <a:r>
              <a:rPr lang="en-US" i="1" dirty="0" err="1"/>
              <a:t>detection.""By</a:t>
            </a:r>
            <a:r>
              <a:rPr lang="en-US" i="1" dirty="0"/>
              <a:t> empowering doctors, researchers, and patients, this project aims to push the boundaries of medical diagnostics and improve outcomes for those affected by brain </a:t>
            </a:r>
            <a:r>
              <a:rPr lang="en-US" i="1" dirty="0" err="1"/>
              <a:t>tumors.""Thank</a:t>
            </a:r>
            <a:r>
              <a:rPr lang="en-US" i="1" dirty="0"/>
              <a:t> you for your attention, and we are happy to answer any questions you may have."</a:t>
            </a:r>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31</a:t>
            </a:fld>
            <a:endParaRPr lang="en-US"/>
          </a:p>
        </p:txBody>
      </p:sp>
    </p:spTree>
    <p:extLst>
      <p:ext uri="{BB962C8B-B14F-4D97-AF65-F5344CB8AC3E}">
        <p14:creationId xmlns:p14="http://schemas.microsoft.com/office/powerpoint/2010/main" val="426984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system empowers three user roles: patients, doctors, and researchers, with tailored dashboards to suit their </a:t>
            </a:r>
            <a:r>
              <a:rPr lang="en-US" i="1" dirty="0" err="1"/>
              <a:t>needs.""For</a:t>
            </a:r>
            <a:r>
              <a:rPr lang="en-US" i="1" dirty="0"/>
              <a:t> example, patients can upload MRI scans and view results, doctors can manage patients and view detailed reports, and researchers can evaluate algorithms using real-time metrics and visualizations</a:t>
            </a:r>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3</a:t>
            </a:fld>
            <a:endParaRPr lang="en-US"/>
          </a:p>
        </p:txBody>
      </p:sp>
    </p:spTree>
    <p:extLst>
      <p:ext uri="{BB962C8B-B14F-4D97-AF65-F5344CB8AC3E}">
        <p14:creationId xmlns:p14="http://schemas.microsoft.com/office/powerpoint/2010/main" val="380360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4</a:t>
            </a:fld>
            <a:endParaRPr lang="en-US"/>
          </a:p>
        </p:txBody>
      </p:sp>
    </p:spTree>
    <p:extLst>
      <p:ext uri="{BB962C8B-B14F-4D97-AF65-F5344CB8AC3E}">
        <p14:creationId xmlns:p14="http://schemas.microsoft.com/office/powerpoint/2010/main" val="101652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i="1" dirty="0"/>
              <a:t>Our project is designed with the following </a:t>
            </a:r>
            <a:r>
              <a:rPr lang="en-US" i="1" dirty="0" err="1"/>
              <a:t>objectives:AI-Powered</a:t>
            </a:r>
            <a:r>
              <a:rPr lang="en-US" i="1" dirty="0"/>
              <a:t> MRI Analysis to automate tumor detection and classification.</a:t>
            </a:r>
            <a:endParaRPr lang="en-US" dirty="0"/>
          </a:p>
          <a:p>
            <a:pPr>
              <a:buFont typeface="+mj-lt"/>
              <a:buAutoNum type="arabicPeriod"/>
            </a:pPr>
            <a:r>
              <a:rPr lang="en-US" i="1" dirty="0"/>
              <a:t>Comprehensive Reporting for medical professionals to make informed decisions.</a:t>
            </a:r>
            <a:endParaRPr lang="en-US" dirty="0"/>
          </a:p>
          <a:p>
            <a:pPr>
              <a:buFont typeface="+mj-lt"/>
              <a:buAutoNum type="arabicPeriod"/>
            </a:pPr>
            <a:r>
              <a:rPr lang="en-US" i="1" dirty="0"/>
              <a:t>Multi-role Support to cater to patients, doctors, and researchers.</a:t>
            </a:r>
            <a:endParaRPr lang="en-US" dirty="0"/>
          </a:p>
          <a:p>
            <a:pPr>
              <a:buFont typeface="+mj-lt"/>
              <a:buAutoNum type="arabicPeriod"/>
            </a:pPr>
            <a:r>
              <a:rPr lang="en-US" i="1" dirty="0"/>
              <a:t>Secure Data Handling to protect sensitive patient information using robust measures</a:t>
            </a:r>
            <a:endParaRPr lang="en-US" dirty="0"/>
          </a:p>
          <a:p>
            <a:r>
              <a:rPr lang="en-US" dirty="0"/>
              <a:t>We combine AI algorithms with a user-friendly interface to make complex tumor detection accessible to everyone</a:t>
            </a:r>
          </a:p>
        </p:txBody>
      </p:sp>
      <p:sp>
        <p:nvSpPr>
          <p:cNvPr id="4" name="Slide Number Placeholder 3"/>
          <p:cNvSpPr>
            <a:spLocks noGrp="1"/>
          </p:cNvSpPr>
          <p:nvPr>
            <p:ph type="sldNum" sz="quarter" idx="5"/>
          </p:nvPr>
        </p:nvSpPr>
        <p:spPr/>
        <p:txBody>
          <a:bodyPr/>
          <a:lstStyle/>
          <a:p>
            <a:fld id="{8F4CE95B-23D9-2347-8E53-96D001CBE67F}" type="slidenum">
              <a:rPr lang="en-US" smtClean="0"/>
              <a:t>5</a:t>
            </a:fld>
            <a:endParaRPr lang="en-US"/>
          </a:p>
        </p:txBody>
      </p:sp>
    </p:spTree>
    <p:extLst>
      <p:ext uri="{BB962C8B-B14F-4D97-AF65-F5344CB8AC3E}">
        <p14:creationId xmlns:p14="http://schemas.microsoft.com/office/powerpoint/2010/main" val="3057267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i="1" dirty="0"/>
              <a:t>So far, we have implemented the following features:</a:t>
            </a:r>
            <a:endParaRPr lang="en-US" dirty="0"/>
          </a:p>
          <a:p>
            <a:pPr marL="742950" lvl="1" indent="-285750">
              <a:buFont typeface="Arial" panose="020B0604020202020204" pitchFamily="34" charset="0"/>
              <a:buChar char="•"/>
            </a:pPr>
            <a:r>
              <a:rPr lang="en-US" i="1" dirty="0"/>
              <a:t>Uploading and processing MRI scans for patients and researchers.</a:t>
            </a:r>
            <a:endParaRPr lang="en-US" dirty="0"/>
          </a:p>
          <a:p>
            <a:pPr marL="742950" lvl="1" indent="-285750">
              <a:buFont typeface="Arial" panose="020B0604020202020204" pitchFamily="34" charset="0"/>
              <a:buChar char="•"/>
            </a:pPr>
            <a:r>
              <a:rPr lang="en-US" i="1" dirty="0"/>
              <a:t>Running tumor predictions with confidence scores using CNN models.</a:t>
            </a:r>
            <a:endParaRPr lang="en-US" dirty="0"/>
          </a:p>
          <a:p>
            <a:pPr marL="742950" lvl="1" indent="-285750">
              <a:buFont typeface="Arial" panose="020B0604020202020204" pitchFamily="34" charset="0"/>
              <a:buChar char="•"/>
            </a:pPr>
            <a:r>
              <a:rPr lang="en-US" i="1" dirty="0"/>
              <a:t>Providing detailed visualizations for algorithm performance, including confusion matrices and classification reports.</a:t>
            </a:r>
            <a:endParaRPr lang="en-US" dirty="0"/>
          </a:p>
          <a:p>
            <a:pPr marL="742950" lvl="1" indent="-285750">
              <a:buFont typeface="Arial" panose="020B0604020202020204" pitchFamily="34" charset="0"/>
              <a:buChar char="•"/>
            </a:pPr>
            <a:r>
              <a:rPr lang="en-US" i="1" dirty="0"/>
              <a:t>Ensuring secure access to sensitive data using Role-Based Access Control."</a:t>
            </a:r>
            <a:endParaRPr lang="en-US" dirty="0"/>
          </a:p>
          <a:p>
            <a:pPr>
              <a:buFont typeface="Arial" panose="020B0604020202020204" pitchFamily="34" charset="0"/>
              <a:buChar char="•"/>
            </a:pPr>
            <a:r>
              <a:rPr lang="en-US" b="1" dirty="0"/>
              <a:t>Transition to </a:t>
            </a:r>
            <a:r>
              <a:rPr lang="en-US" b="1" dirty="0" err="1"/>
              <a:t>Demonstration</a:t>
            </a:r>
            <a:r>
              <a:rPr lang="en-US" dirty="0" err="1"/>
              <a:t>:</a:t>
            </a:r>
            <a:r>
              <a:rPr lang="en-US" i="1" dirty="0" err="1"/>
              <a:t>"Now</a:t>
            </a:r>
            <a:r>
              <a:rPr lang="en-US" i="1" dirty="0"/>
              <a:t>, let’s see these features in action in our live demonstration.</a:t>
            </a:r>
            <a:endParaRPr lang="en-US" dirty="0"/>
          </a:p>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6</a:t>
            </a:fld>
            <a:endParaRPr lang="en-US"/>
          </a:p>
        </p:txBody>
      </p:sp>
    </p:spTree>
    <p:extLst>
      <p:ext uri="{BB962C8B-B14F-4D97-AF65-F5344CB8AC3E}">
        <p14:creationId xmlns:p14="http://schemas.microsoft.com/office/powerpoint/2010/main" val="186344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i="1" dirty="0"/>
              <a:t>"Our tech stack is built with a focus on scalability, efficiency, and seamless </a:t>
            </a:r>
            <a:r>
              <a:rPr lang="en-US" i="1" dirty="0" err="1"/>
              <a:t>integration:React.js</a:t>
            </a:r>
            <a:r>
              <a:rPr lang="en-US" i="1" dirty="0"/>
              <a:t> for the frontend, ensuring a responsive and interactive UI.</a:t>
            </a:r>
            <a:endParaRPr lang="en-US" dirty="0"/>
          </a:p>
          <a:p>
            <a:pPr>
              <a:buFont typeface="Arial" panose="020B0604020202020204" pitchFamily="34" charset="0"/>
              <a:buChar char="•"/>
            </a:pPr>
            <a:r>
              <a:rPr lang="en-US" i="1" dirty="0"/>
              <a:t>Flask and Node.js for the backend, enabling secure and efficient API communication.</a:t>
            </a:r>
            <a:endParaRPr lang="en-US" dirty="0"/>
          </a:p>
          <a:p>
            <a:pPr>
              <a:buFont typeface="Arial" panose="020B0604020202020204" pitchFamily="34" charset="0"/>
              <a:buChar char="•"/>
            </a:pPr>
            <a:r>
              <a:rPr lang="en-US" i="1" dirty="0"/>
              <a:t>MongoDB for data storage, supporting the seamless handling of patient data and results.</a:t>
            </a:r>
            <a:endParaRPr lang="en-US" dirty="0"/>
          </a:p>
          <a:p>
            <a:pPr>
              <a:buFont typeface="Arial" panose="020B0604020202020204" pitchFamily="34" charset="0"/>
              <a:buChar char="•"/>
            </a:pPr>
            <a:r>
              <a:rPr lang="en-US" i="1" dirty="0"/>
              <a:t>TensorFlow/</a:t>
            </a:r>
            <a:r>
              <a:rPr lang="en-US" i="1" dirty="0" err="1"/>
              <a:t>Keras</a:t>
            </a:r>
            <a:r>
              <a:rPr lang="en-US" i="1" dirty="0"/>
              <a:t> for deep learning model integration, ensuring accurate tumor predictions.</a:t>
            </a:r>
            <a:endParaRPr lang="en-US" dirty="0"/>
          </a:p>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12</a:t>
            </a:fld>
            <a:endParaRPr lang="en-US"/>
          </a:p>
        </p:txBody>
      </p:sp>
    </p:spTree>
    <p:extLst>
      <p:ext uri="{BB962C8B-B14F-4D97-AF65-F5344CB8AC3E}">
        <p14:creationId xmlns:p14="http://schemas.microsoft.com/office/powerpoint/2010/main" val="2997722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Scenario 1: Patient Workflow</a:t>
            </a:r>
          </a:p>
          <a:p>
            <a:pPr>
              <a:buFont typeface="Arial" panose="020B0604020202020204" pitchFamily="34" charset="0"/>
              <a:buChar char="•"/>
            </a:pPr>
            <a:r>
              <a:rPr lang="en-US" b="1" dirty="0"/>
              <a:t>Steps to Demonstrate</a:t>
            </a:r>
            <a:r>
              <a:rPr lang="en-US" dirty="0"/>
              <a:t>:</a:t>
            </a:r>
          </a:p>
          <a:p>
            <a:pPr marL="742950" lvl="1" indent="-285750">
              <a:buFont typeface="Arial" panose="020B0604020202020204" pitchFamily="34" charset="0"/>
              <a:buChar char="•"/>
            </a:pPr>
            <a:r>
              <a:rPr lang="en-US" i="1" dirty="0"/>
              <a:t>"As a patient, I log in and access the dashboard."</a:t>
            </a:r>
            <a:endParaRPr lang="en-US" dirty="0"/>
          </a:p>
          <a:p>
            <a:pPr marL="742950" lvl="1" indent="-285750">
              <a:buFont typeface="Arial" panose="020B0604020202020204" pitchFamily="34" charset="0"/>
              <a:buChar char="•"/>
            </a:pPr>
            <a:r>
              <a:rPr lang="en-US" i="1" dirty="0"/>
              <a:t>"I select an MRI scan from my device, and the system provides a preview."</a:t>
            </a:r>
            <a:endParaRPr lang="en-US" dirty="0"/>
          </a:p>
          <a:p>
            <a:pPr marL="742950" lvl="1" indent="-285750">
              <a:buFont typeface="Arial" panose="020B0604020202020204" pitchFamily="34" charset="0"/>
              <a:buChar char="•"/>
            </a:pPr>
            <a:r>
              <a:rPr lang="en-US" i="1" dirty="0"/>
              <a:t>"Next, I click 'Predict Tumor,' and the model processes the scan, displaying the prediction along with the confidence score. For example, here, the system detects a tumor with a 96.6% confidence."</a:t>
            </a:r>
            <a:endParaRPr lang="en-US" dirty="0"/>
          </a:p>
          <a:p>
            <a:pPr marL="742950" lvl="1" indent="-285750">
              <a:buFont typeface="Arial" panose="020B0604020202020204" pitchFamily="34" charset="0"/>
              <a:buChar char="•"/>
            </a:pPr>
            <a:r>
              <a:rPr lang="en-US" i="1" dirty="0"/>
              <a:t>"If no tumor is detected, a clean report is generated."</a:t>
            </a:r>
            <a:endParaRPr lang="en-US" dirty="0"/>
          </a:p>
          <a:p>
            <a:pPr>
              <a:buFont typeface="Arial" panose="020B0604020202020204" pitchFamily="34" charset="0"/>
              <a:buChar char="•"/>
            </a:pPr>
            <a:r>
              <a:rPr lang="en-US" b="1" dirty="0"/>
              <a:t>Highlight</a:t>
            </a:r>
            <a:r>
              <a:rPr lang="en-US" dirty="0"/>
              <a:t>:</a:t>
            </a:r>
          </a:p>
          <a:p>
            <a:pPr marL="742950" lvl="1" indent="-285750">
              <a:buFont typeface="Arial" panose="020B0604020202020204" pitchFamily="34" charset="0"/>
              <a:buChar char="•"/>
            </a:pPr>
            <a:r>
              <a:rPr lang="en-US" i="1" dirty="0"/>
              <a:t>"The simplicity of the patient workflow ensures usability while maintaining AI-driven accuracy."</a:t>
            </a:r>
            <a:endParaRPr lang="en-US" dirty="0"/>
          </a:p>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17</a:t>
            </a:fld>
            <a:endParaRPr lang="en-US"/>
          </a:p>
        </p:txBody>
      </p:sp>
    </p:spTree>
    <p:extLst>
      <p:ext uri="{BB962C8B-B14F-4D97-AF65-F5344CB8AC3E}">
        <p14:creationId xmlns:p14="http://schemas.microsoft.com/office/powerpoint/2010/main" val="3589508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i="1" dirty="0"/>
              <a:t>"Doctors log in to their dashboard, where they can manage multiple patient records."</a:t>
            </a:r>
            <a:endParaRPr lang="en-US" dirty="0"/>
          </a:p>
          <a:p>
            <a:pPr>
              <a:buFont typeface="+mj-lt"/>
              <a:buAutoNum type="arabicPeriod"/>
            </a:pPr>
            <a:r>
              <a:rPr lang="en-US" i="1" dirty="0"/>
              <a:t>"They can upload MRI scans, view previous results, and download detailed reports for each patient."</a:t>
            </a:r>
            <a:endParaRPr lang="en-US" dirty="0"/>
          </a:p>
          <a:p>
            <a:pPr>
              <a:buFont typeface="+mj-lt"/>
              <a:buAutoNum type="arabicPeriod"/>
            </a:pPr>
            <a:r>
              <a:rPr lang="en-US" i="1" dirty="0"/>
              <a:t>"The longitudinal tracking feature helps doctors monitor tumor progression over time."</a:t>
            </a:r>
            <a:endParaRPr lang="en-US" dirty="0"/>
          </a:p>
          <a:p>
            <a:pPr>
              <a:buFont typeface="Arial" panose="020B0604020202020204" pitchFamily="34" charset="0"/>
              <a:buChar char="•"/>
            </a:pPr>
            <a:r>
              <a:rPr lang="en-US" b="1" dirty="0" err="1"/>
              <a:t>Highlight</a:t>
            </a:r>
            <a:r>
              <a:rPr lang="en-US" dirty="0" err="1"/>
              <a:t>:</a:t>
            </a:r>
            <a:r>
              <a:rPr lang="en-US" i="1" dirty="0" err="1"/>
              <a:t>"This</a:t>
            </a:r>
            <a:r>
              <a:rPr lang="en-US" i="1" dirty="0"/>
              <a:t> dashboard supports effective patient management and facilitates collaborative care.</a:t>
            </a:r>
            <a:endParaRPr lang="en-US" dirty="0"/>
          </a:p>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22</a:t>
            </a:fld>
            <a:endParaRPr lang="en-US"/>
          </a:p>
        </p:txBody>
      </p:sp>
    </p:spTree>
    <p:extLst>
      <p:ext uri="{BB962C8B-B14F-4D97-AF65-F5344CB8AC3E}">
        <p14:creationId xmlns:p14="http://schemas.microsoft.com/office/powerpoint/2010/main" val="54764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i="1" dirty="0"/>
              <a:t>"Researchers log in to the Algorithm Dashboard."</a:t>
            </a:r>
            <a:endParaRPr lang="en-US" dirty="0"/>
          </a:p>
          <a:p>
            <a:pPr>
              <a:buFont typeface="+mj-lt"/>
              <a:buAutoNum type="arabicPeriod"/>
            </a:pPr>
            <a:r>
              <a:rPr lang="en-US" i="1" dirty="0"/>
              <a:t>"They can select an algorithm (e.g., CNN or Logistic Regression) and view performance metrics, such as classification reports and confusion matrices."</a:t>
            </a:r>
            <a:endParaRPr lang="en-US" dirty="0"/>
          </a:p>
          <a:p>
            <a:pPr>
              <a:buFont typeface="+mj-lt"/>
              <a:buAutoNum type="arabicPeriod"/>
            </a:pPr>
            <a:r>
              <a:rPr lang="en-US" i="1" dirty="0"/>
              <a:t>"Visualizations are dynamically updated to assist in understanding the model's strengths and weaknesses."</a:t>
            </a:r>
            <a:endParaRPr lang="en-US" dirty="0"/>
          </a:p>
          <a:p>
            <a:pPr>
              <a:buFont typeface="Arial" panose="020B0604020202020204" pitchFamily="34" charset="0"/>
              <a:buChar char="•"/>
            </a:pPr>
            <a:r>
              <a:rPr lang="en-US" b="1" dirty="0" err="1"/>
              <a:t>Highlight</a:t>
            </a:r>
            <a:r>
              <a:rPr lang="en-US" dirty="0" err="1"/>
              <a:t>:</a:t>
            </a:r>
            <a:r>
              <a:rPr lang="en-US" i="1" dirty="0" err="1"/>
              <a:t>"The</a:t>
            </a:r>
            <a:r>
              <a:rPr lang="en-US" i="1" dirty="0"/>
              <a:t> researcher flow is tailored for advanced users who need to evaluate and compare algorithms.</a:t>
            </a:r>
            <a:endParaRPr lang="en-US" dirty="0"/>
          </a:p>
          <a:p>
            <a:endParaRPr lang="en-US" dirty="0"/>
          </a:p>
        </p:txBody>
      </p:sp>
      <p:sp>
        <p:nvSpPr>
          <p:cNvPr id="4" name="Slide Number Placeholder 3"/>
          <p:cNvSpPr>
            <a:spLocks noGrp="1"/>
          </p:cNvSpPr>
          <p:nvPr>
            <p:ph type="sldNum" sz="quarter" idx="5"/>
          </p:nvPr>
        </p:nvSpPr>
        <p:spPr/>
        <p:txBody>
          <a:bodyPr/>
          <a:lstStyle/>
          <a:p>
            <a:fld id="{8F4CE95B-23D9-2347-8E53-96D001CBE67F}" type="slidenum">
              <a:rPr lang="en-US" smtClean="0"/>
              <a:t>24</a:t>
            </a:fld>
            <a:endParaRPr lang="en-US"/>
          </a:p>
        </p:txBody>
      </p:sp>
    </p:spTree>
    <p:extLst>
      <p:ext uri="{BB962C8B-B14F-4D97-AF65-F5344CB8AC3E}">
        <p14:creationId xmlns:p14="http://schemas.microsoft.com/office/powerpoint/2010/main" val="101291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0766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76094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69181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0839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6659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79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1489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4970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6331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87246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24534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992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524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6100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724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3225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34744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2/21/2025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6430964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courses.lumenlearning.com/hvcc-abnormalpsychology/chapter/2-2-the-psychological-perspective/"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working-brain-tumor-detection.xpynb"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60A5-E8CF-5D33-5EDD-8E8D9BB8B10B}"/>
              </a:ext>
            </a:extLst>
          </p:cNvPr>
          <p:cNvSpPr>
            <a:spLocks noGrp="1"/>
          </p:cNvSpPr>
          <p:nvPr>
            <p:ph type="title"/>
          </p:nvPr>
        </p:nvSpPr>
        <p:spPr>
          <a:xfrm>
            <a:off x="3695604" y="609600"/>
            <a:ext cx="4755063" cy="1326321"/>
          </a:xfrm>
        </p:spPr>
        <p:txBody>
          <a:bodyPr>
            <a:normAutofit/>
          </a:bodyPr>
          <a:lstStyle/>
          <a:p>
            <a:r>
              <a:rPr lang="en-US" sz="2600" dirty="0"/>
              <a:t>AI Precision for Brain Tumor PREDICTION</a:t>
            </a:r>
            <a:br>
              <a:rPr lang="en-US" sz="2600" dirty="0"/>
            </a:br>
            <a:endParaRPr lang="en-US" sz="2600" dirty="0"/>
          </a:p>
        </p:txBody>
      </p:sp>
      <p:pic>
        <p:nvPicPr>
          <p:cNvPr id="5" name="Picture 4" descr="A transparent brain with red dots&#10;&#10;Description automatically generated">
            <a:extLst>
              <a:ext uri="{FF2B5EF4-FFF2-40B4-BE49-F238E27FC236}">
                <a16:creationId xmlns:a16="http://schemas.microsoft.com/office/drawing/2014/main" id="{2E6E7A23-0CC5-3288-B35A-1A675B6F6705}"/>
              </a:ext>
            </a:extLst>
          </p:cNvPr>
          <p:cNvPicPr>
            <a:picLocks noChangeAspect="1"/>
          </p:cNvPicPr>
          <p:nvPr/>
        </p:nvPicPr>
        <p:blipFill>
          <a:blip r:embed="rId4">
            <a:extLst>
              <a:ext uri="{837473B0-CC2E-450A-ABE3-18F120FF3D39}">
                <a1611:picAttrSrcUrl xmlns:a1611="http://schemas.microsoft.com/office/drawing/2016/11/main" r:id="rId5"/>
              </a:ext>
            </a:extLst>
          </a:blip>
          <a:srcRect l="27623" r="21678"/>
          <a:stretch/>
        </p:blipFill>
        <p:spPr>
          <a:xfrm>
            <a:off x="20" y="10"/>
            <a:ext cx="3476983" cy="6857990"/>
          </a:xfrm>
          <a:prstGeom prst="rect">
            <a:avLst/>
          </a:prstGeom>
        </p:spPr>
      </p:pic>
      <p:sp>
        <p:nvSpPr>
          <p:cNvPr id="3" name="Content Placeholder 2">
            <a:extLst>
              <a:ext uri="{FF2B5EF4-FFF2-40B4-BE49-F238E27FC236}">
                <a16:creationId xmlns:a16="http://schemas.microsoft.com/office/drawing/2014/main" id="{F99FE228-16E8-1976-31FA-36452825397C}"/>
              </a:ext>
            </a:extLst>
          </p:cNvPr>
          <p:cNvSpPr>
            <a:spLocks noGrp="1"/>
          </p:cNvSpPr>
          <p:nvPr>
            <p:ph idx="1"/>
          </p:nvPr>
        </p:nvSpPr>
        <p:spPr>
          <a:xfrm>
            <a:off x="3914201" y="1620983"/>
            <a:ext cx="4755064" cy="1808018"/>
          </a:xfrm>
        </p:spPr>
        <p:txBody>
          <a:bodyPr>
            <a:normAutofit fontScale="40000" lnSpcReduction="20000"/>
          </a:bodyPr>
          <a:lstStyle/>
          <a:p>
            <a:endParaRPr lang="en-US" sz="4000" dirty="0"/>
          </a:p>
          <a:p>
            <a:pPr marL="0" indent="0">
              <a:buNone/>
            </a:pPr>
            <a:r>
              <a:rPr lang="en-US" sz="4000" dirty="0"/>
              <a:t>Welcome! This presentation will explore our revolutionary AI-powered MRI analysis system, designed to enhance brain tumor detection and revolutionize medical diagnosis.</a:t>
            </a:r>
          </a:p>
          <a:p>
            <a:endParaRPr lang="en-US" dirty="0"/>
          </a:p>
        </p:txBody>
      </p:sp>
      <p:cxnSp>
        <p:nvCxnSpPr>
          <p:cNvPr id="11" name="Straight Connector 1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77005"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25D098-0169-578B-DDE6-09A12A422EC1}"/>
              </a:ext>
            </a:extLst>
          </p:cNvPr>
          <p:cNvSpPr txBox="1"/>
          <p:nvPr/>
        </p:nvSpPr>
        <p:spPr>
          <a:xfrm>
            <a:off x="1000045" y="6657945"/>
            <a:ext cx="247696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urses.lumenlearning.com/hvcc-abnormalpsychology/chapter/2-2-the-psychological-perspectiv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7" name="TextBox 6">
            <a:extLst>
              <a:ext uri="{FF2B5EF4-FFF2-40B4-BE49-F238E27FC236}">
                <a16:creationId xmlns:a16="http://schemas.microsoft.com/office/drawing/2014/main" id="{5D46C5E0-C5E5-5705-B289-96EB3D944196}"/>
              </a:ext>
            </a:extLst>
          </p:cNvPr>
          <p:cNvSpPr txBox="1"/>
          <p:nvPr/>
        </p:nvSpPr>
        <p:spPr>
          <a:xfrm>
            <a:off x="3695604" y="4197927"/>
            <a:ext cx="4973657" cy="2585323"/>
          </a:xfrm>
          <a:prstGeom prst="rect">
            <a:avLst/>
          </a:prstGeom>
          <a:noFill/>
        </p:spPr>
        <p:txBody>
          <a:bodyPr wrap="square" rtlCol="0">
            <a:spAutoFit/>
          </a:bodyPr>
          <a:lstStyle/>
          <a:p>
            <a:r>
              <a:rPr lang="en-US" b="1" dirty="0"/>
              <a:t>Final Presentation</a:t>
            </a:r>
          </a:p>
          <a:p>
            <a:r>
              <a:rPr lang="en-US" dirty="0"/>
              <a:t>Presented By: Jahnavi </a:t>
            </a:r>
            <a:r>
              <a:rPr lang="en-US" dirty="0" err="1"/>
              <a:t>Chintakindi</a:t>
            </a:r>
            <a:r>
              <a:rPr lang="en-US" dirty="0"/>
              <a:t> and Team</a:t>
            </a:r>
          </a:p>
          <a:p>
            <a:r>
              <a:rPr lang="en-US" b="1" dirty="0"/>
              <a:t>Team Members: </a:t>
            </a:r>
          </a:p>
          <a:p>
            <a:r>
              <a:rPr lang="en-US" dirty="0"/>
              <a:t>Anoohya Alivelu Bhaskarla</a:t>
            </a:r>
          </a:p>
          <a:p>
            <a:r>
              <a:rPr lang="en-US" dirty="0"/>
              <a:t>Jahnavi </a:t>
            </a:r>
            <a:r>
              <a:rPr lang="en-US" dirty="0" err="1"/>
              <a:t>Chintakindi</a:t>
            </a:r>
            <a:endParaRPr lang="en-US" dirty="0"/>
          </a:p>
          <a:p>
            <a:r>
              <a:rPr lang="en-US" dirty="0"/>
              <a:t>Pranav Moses</a:t>
            </a:r>
          </a:p>
          <a:p>
            <a:r>
              <a:rPr lang="en-US" dirty="0"/>
              <a:t>Sai Pradeep </a:t>
            </a:r>
            <a:r>
              <a:rPr lang="en-US" dirty="0" err="1"/>
              <a:t>Bomma</a:t>
            </a:r>
            <a:endParaRPr lang="en-US" dirty="0"/>
          </a:p>
          <a:p>
            <a:r>
              <a:rPr lang="en-US" dirty="0"/>
              <a:t>Sai Vaishnavi </a:t>
            </a:r>
            <a:r>
              <a:rPr lang="en-US" dirty="0" err="1"/>
              <a:t>Govindula</a:t>
            </a:r>
            <a:endParaRPr lang="en-US" dirty="0"/>
          </a:p>
          <a:p>
            <a:endParaRPr lang="en-US" dirty="0"/>
          </a:p>
        </p:txBody>
      </p:sp>
      <p:sp>
        <p:nvSpPr>
          <p:cNvPr id="8" name="TextBox 7">
            <a:extLst>
              <a:ext uri="{FF2B5EF4-FFF2-40B4-BE49-F238E27FC236}">
                <a16:creationId xmlns:a16="http://schemas.microsoft.com/office/drawing/2014/main" id="{AF24080B-4648-7BA8-02EC-3FF9637D7811}"/>
              </a:ext>
            </a:extLst>
          </p:cNvPr>
          <p:cNvSpPr txBox="1"/>
          <p:nvPr/>
        </p:nvSpPr>
        <p:spPr>
          <a:xfrm>
            <a:off x="5260084" y="3551596"/>
            <a:ext cx="2063298" cy="646331"/>
          </a:xfrm>
          <a:prstGeom prst="rect">
            <a:avLst/>
          </a:prstGeom>
          <a:noFill/>
        </p:spPr>
        <p:txBody>
          <a:bodyPr wrap="square" rtlCol="0">
            <a:spAutoFit/>
          </a:bodyPr>
          <a:lstStyle/>
          <a:p>
            <a:r>
              <a:rPr lang="en-US" sz="1800" b="1" dirty="0"/>
              <a:t>GROUP 11</a:t>
            </a:r>
          </a:p>
          <a:p>
            <a:endParaRPr lang="en-US" dirty="0"/>
          </a:p>
        </p:txBody>
      </p:sp>
    </p:spTree>
    <p:extLst>
      <p:ext uri="{BB962C8B-B14F-4D97-AF65-F5344CB8AC3E}">
        <p14:creationId xmlns:p14="http://schemas.microsoft.com/office/powerpoint/2010/main" val="71920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7E60-C3D3-8610-D907-A880477CAAD8}"/>
              </a:ext>
            </a:extLst>
          </p:cNvPr>
          <p:cNvSpPr>
            <a:spLocks noGrp="1"/>
          </p:cNvSpPr>
          <p:nvPr>
            <p:ph type="title"/>
          </p:nvPr>
        </p:nvSpPr>
        <p:spPr/>
        <p:txBody>
          <a:bodyPr>
            <a:normAutofit/>
          </a:bodyPr>
          <a:lstStyle/>
          <a:p>
            <a:r>
              <a:rPr lang="en-US" sz="2400" dirty="0"/>
              <a:t>SYSTEM DESIGN ARCHITECTURE:</a:t>
            </a:r>
          </a:p>
        </p:txBody>
      </p:sp>
      <p:pic>
        <p:nvPicPr>
          <p:cNvPr id="5" name="Content Placeholder 4" descr="A screenshot of a diagram&#10;&#10;Description automatically generated">
            <a:extLst>
              <a:ext uri="{FF2B5EF4-FFF2-40B4-BE49-F238E27FC236}">
                <a16:creationId xmlns:a16="http://schemas.microsoft.com/office/drawing/2014/main" id="{70417CE4-4B56-FA50-0DB4-CFDCA83CC358}"/>
              </a:ext>
            </a:extLst>
          </p:cNvPr>
          <p:cNvPicPr>
            <a:picLocks noGrp="1" noChangeAspect="1"/>
          </p:cNvPicPr>
          <p:nvPr>
            <p:ph idx="1"/>
          </p:nvPr>
        </p:nvPicPr>
        <p:blipFill>
          <a:blip r:embed="rId2"/>
          <a:stretch>
            <a:fillRect/>
          </a:stretch>
        </p:blipFill>
        <p:spPr>
          <a:xfrm>
            <a:off x="145473" y="1935923"/>
            <a:ext cx="8998527" cy="4312476"/>
          </a:xfrm>
        </p:spPr>
      </p:pic>
    </p:spTree>
    <p:extLst>
      <p:ext uri="{BB962C8B-B14F-4D97-AF65-F5344CB8AC3E}">
        <p14:creationId xmlns:p14="http://schemas.microsoft.com/office/powerpoint/2010/main" val="17749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EF97-C048-A11F-BBBD-1272749F1AD7}"/>
              </a:ext>
            </a:extLst>
          </p:cNvPr>
          <p:cNvSpPr>
            <a:spLocks noGrp="1"/>
          </p:cNvSpPr>
          <p:nvPr>
            <p:ph type="title"/>
          </p:nvPr>
        </p:nvSpPr>
        <p:spPr/>
        <p:txBody>
          <a:bodyPr/>
          <a:lstStyle/>
          <a:p>
            <a:r>
              <a:rPr lang="en-US" dirty="0"/>
              <a:t>	Tools and technologies </a:t>
            </a:r>
          </a:p>
        </p:txBody>
      </p:sp>
      <p:sp>
        <p:nvSpPr>
          <p:cNvPr id="3" name="Content Placeholder 2">
            <a:extLst>
              <a:ext uri="{FF2B5EF4-FFF2-40B4-BE49-F238E27FC236}">
                <a16:creationId xmlns:a16="http://schemas.microsoft.com/office/drawing/2014/main" id="{5B43837F-2BC1-E269-A3D9-6C7F2CEFB9E3}"/>
              </a:ext>
            </a:extLst>
          </p:cNvPr>
          <p:cNvSpPr>
            <a:spLocks noGrp="1"/>
          </p:cNvSpPr>
          <p:nvPr>
            <p:ph idx="1"/>
          </p:nvPr>
        </p:nvSpPr>
        <p:spPr>
          <a:xfrm>
            <a:off x="685346" y="1724891"/>
            <a:ext cx="7765322" cy="4523507"/>
          </a:xfrm>
        </p:spPr>
        <p:txBody>
          <a:bodyPr>
            <a:noAutofit/>
          </a:bodyPr>
          <a:lstStyle/>
          <a:p>
            <a:pPr marL="0" indent="0">
              <a:buNone/>
            </a:pPr>
            <a:r>
              <a:rPr lang="en-US" sz="1600" b="1" u="sng" dirty="0"/>
              <a:t>Frontend: </a:t>
            </a:r>
          </a:p>
          <a:p>
            <a:pPr marL="0" indent="0">
              <a:buNone/>
            </a:pPr>
            <a:r>
              <a:rPr lang="en-US" sz="1600" b="1" dirty="0"/>
              <a:t>- </a:t>
            </a:r>
            <a:r>
              <a:rPr lang="en-US" sz="1600" dirty="0"/>
              <a:t>HTML, CSS, JavaScript for structuring and styling. </a:t>
            </a:r>
          </a:p>
          <a:p>
            <a:pPr marL="0" indent="0">
              <a:buNone/>
            </a:pPr>
            <a:r>
              <a:rPr lang="en-US" sz="1600" dirty="0"/>
              <a:t>- </a:t>
            </a:r>
            <a:r>
              <a:rPr lang="en-US" sz="1600" dirty="0" err="1"/>
              <a:t>React.js</a:t>
            </a:r>
            <a:r>
              <a:rPr lang="en-US" sz="1600" dirty="0"/>
              <a:t> as it’s highly efficient for building interactive user interfaces. </a:t>
            </a:r>
          </a:p>
          <a:p>
            <a:pPr marL="0" indent="0">
              <a:buNone/>
            </a:pPr>
            <a:r>
              <a:rPr lang="en-US" sz="1600" b="1" u="sng" dirty="0"/>
              <a:t>Backend: </a:t>
            </a:r>
          </a:p>
          <a:p>
            <a:pPr marL="0" indent="0">
              <a:buNone/>
            </a:pPr>
            <a:r>
              <a:rPr lang="en-US" sz="1600" dirty="0"/>
              <a:t>- Node.js (using Express) for a fast, non-blocking server environment. </a:t>
            </a:r>
          </a:p>
          <a:p>
            <a:pPr marL="0" indent="0">
              <a:buNone/>
            </a:pPr>
            <a:r>
              <a:rPr lang="en-US" sz="1600" dirty="0"/>
              <a:t>- Python Flask to serve the machine learning model as an API, which provides seamless ML model integration. </a:t>
            </a:r>
          </a:p>
          <a:p>
            <a:pPr marL="0" indent="0">
              <a:buNone/>
            </a:pPr>
            <a:r>
              <a:rPr lang="en-US" sz="1600" dirty="0"/>
              <a:t>- MongoDB for database storage, enabling easy document storage of user data, images, and reports. </a:t>
            </a:r>
          </a:p>
          <a:p>
            <a:pPr marL="0" indent="0">
              <a:buNone/>
            </a:pPr>
            <a:r>
              <a:rPr lang="en-US" sz="1600" b="1" u="sng" dirty="0"/>
              <a:t>ML Integration: </a:t>
            </a:r>
          </a:p>
          <a:p>
            <a:pPr marL="0" indent="0">
              <a:buNone/>
            </a:pPr>
            <a:r>
              <a:rPr lang="en-US" sz="1600" dirty="0"/>
              <a:t>- TensorFlow/</a:t>
            </a:r>
            <a:r>
              <a:rPr lang="en-US" sz="1600" dirty="0" err="1"/>
              <a:t>Keras</a:t>
            </a:r>
            <a:r>
              <a:rPr lang="en-US" sz="1600" dirty="0"/>
              <a:t> in Python for model loading and predictions. </a:t>
            </a:r>
          </a:p>
          <a:p>
            <a:pPr marL="0" indent="0">
              <a:buNone/>
            </a:pPr>
            <a:r>
              <a:rPr lang="en-US" sz="1600" dirty="0"/>
              <a:t>- The ML model API in Flask will connect with the Node.js server via REST API.</a:t>
            </a:r>
          </a:p>
        </p:txBody>
      </p:sp>
    </p:spTree>
    <p:extLst>
      <p:ext uri="{BB962C8B-B14F-4D97-AF65-F5344CB8AC3E}">
        <p14:creationId xmlns:p14="http://schemas.microsoft.com/office/powerpoint/2010/main" val="340719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40C241A-8F87-8053-000B-7C96E44A1412}"/>
              </a:ext>
            </a:extLst>
          </p:cNvPr>
          <p:cNvSpPr>
            <a:spLocks noGrp="1" noChangeArrowheads="1"/>
          </p:cNvSpPr>
          <p:nvPr>
            <p:ph type="title"/>
          </p:nvPr>
        </p:nvSpPr>
        <p:spPr bwMode="auto">
          <a:xfrm>
            <a:off x="685346" y="609600"/>
            <a:ext cx="7765321" cy="13263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a:ln>
                  <a:noFill/>
                </a:ln>
                <a:effectLst/>
                <a:latin typeface="Aptos" panose="020B0004020202020204" pitchFamily="34" charset="0"/>
              </a:rPr>
              <a:t>Tech Stack Summary</a:t>
            </a:r>
            <a:r>
              <a:rPr kumimoji="0" lang="en-US" altLang="en-US" b="0" i="0" u="none" strike="noStrike" cap="none" normalizeH="0" baseline="0">
                <a:ln>
                  <a:noFill/>
                </a:ln>
                <a:effectLst/>
                <a:latin typeface="Aptos" panose="020B0004020202020204" pitchFamily="34" charset="0"/>
              </a:rPr>
              <a:t> </a:t>
            </a:r>
            <a:endParaRPr kumimoji="0" lang="en-US" altLang="en-US" b="0" i="0" u="none" strike="noStrike" cap="none" normalizeH="0" baseline="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a:ln>
                <a:noFill/>
              </a:ln>
              <a:effectLst/>
              <a:latin typeface="Arial" panose="020B0604020202020204" pitchFamily="34" charset="0"/>
            </a:endParaRP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9144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3E4EC93-424C-AA71-E3E6-9231E79288E5}"/>
              </a:ext>
            </a:extLst>
          </p:cNvPr>
          <p:cNvGraphicFramePr>
            <a:graphicFrameLocks noGrp="1"/>
          </p:cNvGraphicFramePr>
          <p:nvPr>
            <p:ph idx="1"/>
            <p:extLst>
              <p:ext uri="{D42A27DB-BD31-4B8C-83A1-F6EECF244321}">
                <p14:modId xmlns:p14="http://schemas.microsoft.com/office/powerpoint/2010/main" val="1835128704"/>
              </p:ext>
            </p:extLst>
          </p:nvPr>
        </p:nvGraphicFramePr>
        <p:xfrm>
          <a:off x="1253418" y="2417233"/>
          <a:ext cx="6630020" cy="3305823"/>
        </p:xfrm>
        <a:graphic>
          <a:graphicData uri="http://schemas.openxmlformats.org/drawingml/2006/table">
            <a:tbl>
              <a:tblPr firstRow="1" bandRow="1"/>
              <a:tblGrid>
                <a:gridCol w="1432110">
                  <a:extLst>
                    <a:ext uri="{9D8B030D-6E8A-4147-A177-3AD203B41FA5}">
                      <a16:colId xmlns:a16="http://schemas.microsoft.com/office/drawing/2014/main" val="1869417699"/>
                    </a:ext>
                  </a:extLst>
                </a:gridCol>
                <a:gridCol w="2195863">
                  <a:extLst>
                    <a:ext uri="{9D8B030D-6E8A-4147-A177-3AD203B41FA5}">
                      <a16:colId xmlns:a16="http://schemas.microsoft.com/office/drawing/2014/main" val="975065168"/>
                    </a:ext>
                  </a:extLst>
                </a:gridCol>
                <a:gridCol w="3002047">
                  <a:extLst>
                    <a:ext uri="{9D8B030D-6E8A-4147-A177-3AD203B41FA5}">
                      <a16:colId xmlns:a16="http://schemas.microsoft.com/office/drawing/2014/main" val="1751653743"/>
                    </a:ext>
                  </a:extLst>
                </a:gridCol>
              </a:tblGrid>
              <a:tr h="342948">
                <a:tc>
                  <a:txBody>
                    <a:bodyPr/>
                    <a:lstStyle/>
                    <a:p>
                      <a:pPr algn="ctr" rtl="0" fontAlgn="base">
                        <a:lnSpc>
                          <a:spcPts val="1569"/>
                        </a:lnSpc>
                      </a:pPr>
                      <a:r>
                        <a:rPr lang="en-US" sz="1500" b="1" i="0">
                          <a:solidFill>
                            <a:schemeClr val="tx1"/>
                          </a:solidFill>
                          <a:effectLst/>
                          <a:latin typeface="Aptos" panose="020B0004020202020204" pitchFamily="34" charset="0"/>
                        </a:rPr>
                        <a:t>Category </a:t>
                      </a:r>
                      <a:endParaRPr lang="en-US" sz="3000" b="1" i="0">
                        <a:solidFill>
                          <a:schemeClr val="tx1"/>
                        </a:solidFill>
                        <a:effectLst/>
                      </a:endParaRPr>
                    </a:p>
                  </a:txBody>
                  <a:tcPr marL="12176" marR="12176" marT="6088" marB="6088" anchor="ctr">
                    <a:lnL>
                      <a:noFill/>
                    </a:lnL>
                    <a:lnR>
                      <a:noFill/>
                    </a:lnR>
                    <a:lnT>
                      <a:noFill/>
                    </a:lnT>
                    <a:lnB w="19050">
                      <a:solidFill>
                        <a:schemeClr val="accent1"/>
                      </a:solidFill>
                    </a:lnB>
                    <a:noFill/>
                  </a:tcPr>
                </a:tc>
                <a:tc>
                  <a:txBody>
                    <a:bodyPr/>
                    <a:lstStyle/>
                    <a:p>
                      <a:pPr algn="ctr" rtl="0" fontAlgn="base">
                        <a:lnSpc>
                          <a:spcPts val="1569"/>
                        </a:lnSpc>
                      </a:pPr>
                      <a:r>
                        <a:rPr lang="en-US" sz="1500" b="1" i="0">
                          <a:solidFill>
                            <a:schemeClr val="tx1"/>
                          </a:solidFill>
                          <a:effectLst/>
                          <a:latin typeface="Aptos" panose="020B0004020202020204" pitchFamily="34" charset="0"/>
                        </a:rPr>
                        <a:t>Technology/Tool </a:t>
                      </a:r>
                      <a:endParaRPr lang="en-US" sz="3000" b="1" i="0">
                        <a:solidFill>
                          <a:schemeClr val="tx1"/>
                        </a:solidFill>
                        <a:effectLst/>
                      </a:endParaRPr>
                    </a:p>
                  </a:txBody>
                  <a:tcPr marL="12176" marR="12176" marT="6088" marB="6088" anchor="ctr">
                    <a:lnL>
                      <a:noFill/>
                    </a:lnL>
                    <a:lnR>
                      <a:noFill/>
                    </a:lnR>
                    <a:lnT>
                      <a:noFill/>
                    </a:lnT>
                    <a:lnB w="19050">
                      <a:solidFill>
                        <a:schemeClr val="accent1"/>
                      </a:solidFill>
                    </a:lnB>
                    <a:noFill/>
                  </a:tcPr>
                </a:tc>
                <a:tc>
                  <a:txBody>
                    <a:bodyPr/>
                    <a:lstStyle/>
                    <a:p>
                      <a:pPr algn="ctr" rtl="0" fontAlgn="base">
                        <a:lnSpc>
                          <a:spcPts val="1569"/>
                        </a:lnSpc>
                      </a:pPr>
                      <a:r>
                        <a:rPr lang="en-US" sz="1500" b="1" i="0">
                          <a:solidFill>
                            <a:schemeClr val="tx1"/>
                          </a:solidFill>
                          <a:effectLst/>
                          <a:latin typeface="Aptos" panose="020B0004020202020204" pitchFamily="34" charset="0"/>
                        </a:rPr>
                        <a:t>Purpose </a:t>
                      </a:r>
                      <a:endParaRPr lang="en-US" sz="3000" b="1" i="0">
                        <a:solidFill>
                          <a:schemeClr val="tx1"/>
                        </a:solidFill>
                        <a:effectLst/>
                      </a:endParaRPr>
                    </a:p>
                  </a:txBody>
                  <a:tcPr marL="12176" marR="12176" marT="6088" marB="6088" anchor="ctr">
                    <a:lnL>
                      <a:noFill/>
                    </a:lnL>
                    <a:lnR>
                      <a:noFill/>
                    </a:lnR>
                    <a:lnT>
                      <a:noFill/>
                    </a:lnT>
                    <a:lnB w="19050">
                      <a:solidFill>
                        <a:schemeClr val="accent1"/>
                      </a:solidFill>
                    </a:lnB>
                    <a:noFill/>
                  </a:tcPr>
                </a:tc>
                <a:extLst>
                  <a:ext uri="{0D108BD9-81ED-4DB2-BD59-A6C34878D82A}">
                    <a16:rowId xmlns:a16="http://schemas.microsoft.com/office/drawing/2014/main" val="4005536914"/>
                  </a:ext>
                </a:extLst>
              </a:tr>
              <a:tr h="342948">
                <a:tc>
                  <a:txBody>
                    <a:bodyPr/>
                    <a:lstStyle/>
                    <a:p>
                      <a:pPr algn="l" rtl="0" fontAlgn="base">
                        <a:lnSpc>
                          <a:spcPts val="1569"/>
                        </a:lnSpc>
                      </a:pPr>
                      <a:r>
                        <a:rPr lang="en-US" sz="1500" b="1" i="0">
                          <a:solidFill>
                            <a:schemeClr val="tx1"/>
                          </a:solidFill>
                          <a:effectLst/>
                          <a:latin typeface="Aptos" panose="020B0004020202020204" pitchFamily="34" charset="0"/>
                        </a:rPr>
                        <a:t>Frontend</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19050">
                      <a:solidFill>
                        <a:schemeClr val="accent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React.js, Bootstrap </a:t>
                      </a:r>
                      <a:endParaRPr lang="en-US" sz="3000" b="0" i="0">
                        <a:solidFill>
                          <a:schemeClr val="tx1"/>
                        </a:solidFill>
                        <a:effectLst/>
                      </a:endParaRPr>
                    </a:p>
                  </a:txBody>
                  <a:tcPr marL="12176" marR="12176" marT="6088" marB="6088" anchor="ctr">
                    <a:lnL>
                      <a:noFill/>
                    </a:lnL>
                    <a:lnR>
                      <a:noFill/>
                    </a:lnR>
                    <a:lnT w="19050">
                      <a:solidFill>
                        <a:schemeClr val="accent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User interface and styling </a:t>
                      </a:r>
                      <a:endParaRPr lang="en-US" sz="3000" b="0" i="0">
                        <a:solidFill>
                          <a:schemeClr val="tx1"/>
                        </a:solidFill>
                        <a:effectLst/>
                      </a:endParaRPr>
                    </a:p>
                  </a:txBody>
                  <a:tcPr marL="12176" marR="12176" marT="6088" marB="6088" anchor="ctr">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3475014477"/>
                  </a:ext>
                </a:extLst>
              </a:tr>
              <a:tr h="342948">
                <a:tc>
                  <a:txBody>
                    <a:bodyPr/>
                    <a:lstStyle/>
                    <a:p>
                      <a:pPr algn="l" rtl="0" fontAlgn="base">
                        <a:lnSpc>
                          <a:spcPts val="1569"/>
                        </a:lnSpc>
                      </a:pPr>
                      <a:r>
                        <a:rPr lang="en-US" sz="1500" b="1" i="0">
                          <a:solidFill>
                            <a:schemeClr val="tx1"/>
                          </a:solidFill>
                          <a:effectLst/>
                          <a:latin typeface="Aptos" panose="020B0004020202020204" pitchFamily="34" charset="0"/>
                        </a:rPr>
                        <a:t>Backend</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Flask, Flask-CORS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API and business logic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339418405"/>
                  </a:ext>
                </a:extLst>
              </a:tr>
              <a:tr h="342948">
                <a:tc>
                  <a:txBody>
                    <a:bodyPr/>
                    <a:lstStyle/>
                    <a:p>
                      <a:pPr algn="l" rtl="0" fontAlgn="base">
                        <a:lnSpc>
                          <a:spcPts val="1569"/>
                        </a:lnSpc>
                      </a:pPr>
                      <a:r>
                        <a:rPr lang="en-US" sz="1500" b="1" i="0">
                          <a:solidFill>
                            <a:schemeClr val="tx1"/>
                          </a:solidFill>
                          <a:effectLst/>
                          <a:latin typeface="Aptos" panose="020B0004020202020204" pitchFamily="34" charset="0"/>
                        </a:rPr>
                        <a:t>Database</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MongoDB, PyMongo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Storing patient and research data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915695559"/>
                  </a:ext>
                </a:extLst>
              </a:tr>
              <a:tr h="644677">
                <a:tc>
                  <a:txBody>
                    <a:bodyPr/>
                    <a:lstStyle/>
                    <a:p>
                      <a:pPr algn="l" rtl="0" fontAlgn="base">
                        <a:lnSpc>
                          <a:spcPts val="1569"/>
                        </a:lnSpc>
                      </a:pPr>
                      <a:r>
                        <a:rPr lang="en-US" sz="1500" b="1" i="0">
                          <a:solidFill>
                            <a:schemeClr val="tx1"/>
                          </a:solidFill>
                          <a:effectLst/>
                          <a:latin typeface="Aptos" panose="020B0004020202020204" pitchFamily="34" charset="0"/>
                        </a:rPr>
                        <a:t>Machine Learning</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TensorFlow/Keras, Scikit-learn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Pre-trained models for predictions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36453596"/>
                  </a:ext>
                </a:extLst>
              </a:tr>
              <a:tr h="644677">
                <a:tc>
                  <a:txBody>
                    <a:bodyPr/>
                    <a:lstStyle/>
                    <a:p>
                      <a:pPr algn="l" rtl="0" fontAlgn="base">
                        <a:lnSpc>
                          <a:spcPts val="1569"/>
                        </a:lnSpc>
                      </a:pPr>
                      <a:r>
                        <a:rPr lang="en-US" sz="1500" b="1" i="0">
                          <a:solidFill>
                            <a:schemeClr val="tx1"/>
                          </a:solidFill>
                          <a:effectLst/>
                          <a:latin typeface="Aptos" panose="020B0004020202020204" pitchFamily="34" charset="0"/>
                        </a:rPr>
                        <a:t>Data Handling</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Pandas, OpenCV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tc>
                  <a:txBody>
                    <a:bodyPr/>
                    <a:lstStyle/>
                    <a:p>
                      <a:pPr algn="l" rtl="0" fontAlgn="base">
                        <a:lnSpc>
                          <a:spcPts val="1569"/>
                        </a:lnSpc>
                      </a:pPr>
                      <a:r>
                        <a:rPr lang="en-US" sz="1500" b="0" i="0">
                          <a:solidFill>
                            <a:schemeClr val="tx1"/>
                          </a:solidFill>
                          <a:effectLst/>
                          <a:latin typeface="Aptos" panose="020B0004020202020204" pitchFamily="34" charset="0"/>
                        </a:rPr>
                        <a:t>Dataset processing and image preprocessing </a:t>
                      </a:r>
                      <a:endParaRPr lang="en-US" sz="3000" b="0" i="0">
                        <a:solidFill>
                          <a:schemeClr val="tx1"/>
                        </a:solidFill>
                        <a:effectLst/>
                      </a:endParaRPr>
                    </a:p>
                  </a:txBody>
                  <a:tcPr marL="12176" marR="12176" marT="6088" marB="6088"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826352969"/>
                  </a:ext>
                </a:extLst>
              </a:tr>
              <a:tr h="644677">
                <a:tc>
                  <a:txBody>
                    <a:bodyPr/>
                    <a:lstStyle/>
                    <a:p>
                      <a:pPr algn="l" rtl="0" fontAlgn="base">
                        <a:lnSpc>
                          <a:spcPts val="1569"/>
                        </a:lnSpc>
                      </a:pPr>
                      <a:r>
                        <a:rPr lang="en-US" sz="1500" b="1" i="0">
                          <a:solidFill>
                            <a:schemeClr val="tx1"/>
                          </a:solidFill>
                          <a:effectLst/>
                          <a:latin typeface="Aptos" panose="020B0004020202020204" pitchFamily="34" charset="0"/>
                        </a:rPr>
                        <a:t>Utilities</a:t>
                      </a:r>
                      <a:r>
                        <a:rPr lang="en-US" sz="1500" b="0" i="0">
                          <a:solidFill>
                            <a:schemeClr val="tx1"/>
                          </a:solidFill>
                          <a:effectLst/>
                          <a:latin typeface="Aptos" panose="020B0004020202020204" pitchFamily="34" charset="0"/>
                        </a:rPr>
                        <a:t> </a:t>
                      </a:r>
                      <a:endParaRPr lang="en-US" sz="3000" b="0" i="0">
                        <a:solidFill>
                          <a:schemeClr val="tx1"/>
                        </a:solidFill>
                        <a:effectLst/>
                      </a:endParaRPr>
                    </a:p>
                  </a:txBody>
                  <a:tcPr marL="12176" marR="12176" marT="6088" marB="6088" anchor="ctr">
                    <a:lnL>
                      <a:noFill/>
                    </a:lnL>
                    <a:lnR>
                      <a:noFill/>
                    </a:lnR>
                    <a:lnT w="3175">
                      <a:solidFill>
                        <a:schemeClr val="tx1"/>
                      </a:solidFill>
                    </a:lnT>
                    <a:lnB w="12700">
                      <a:solidFill>
                        <a:schemeClr val="accent1"/>
                      </a:solidFill>
                    </a:lnB>
                    <a:noFill/>
                  </a:tcPr>
                </a:tc>
                <a:tc>
                  <a:txBody>
                    <a:bodyPr/>
                    <a:lstStyle/>
                    <a:p>
                      <a:pPr algn="l" rtl="0" fontAlgn="base">
                        <a:lnSpc>
                          <a:spcPts val="1569"/>
                        </a:lnSpc>
                      </a:pPr>
                      <a:r>
                        <a:rPr lang="en-US" sz="1500" b="0" i="0" dirty="0" err="1">
                          <a:solidFill>
                            <a:schemeClr val="tx1"/>
                          </a:solidFill>
                          <a:effectLst/>
                          <a:latin typeface="Aptos" panose="020B0004020202020204" pitchFamily="34" charset="0"/>
                        </a:rPr>
                        <a:t>dotenv</a:t>
                      </a:r>
                      <a:r>
                        <a:rPr lang="en-US" sz="1500" b="0" i="0" dirty="0">
                          <a:solidFill>
                            <a:schemeClr val="tx1"/>
                          </a:solidFill>
                          <a:effectLst/>
                          <a:latin typeface="Aptos" panose="020B0004020202020204" pitchFamily="34" charset="0"/>
                        </a:rPr>
                        <a:t>, Axios, </a:t>
                      </a:r>
                      <a:r>
                        <a:rPr lang="en-US" sz="1500" b="0" i="0" dirty="0" err="1">
                          <a:solidFill>
                            <a:schemeClr val="tx1"/>
                          </a:solidFill>
                          <a:effectLst/>
                          <a:latin typeface="Aptos" panose="020B0004020202020204" pitchFamily="34" charset="0"/>
                        </a:rPr>
                        <a:t>Werkzeug</a:t>
                      </a:r>
                      <a:r>
                        <a:rPr lang="en-US" sz="1500" b="0" i="0" dirty="0">
                          <a:solidFill>
                            <a:schemeClr val="tx1"/>
                          </a:solidFill>
                          <a:effectLst/>
                          <a:latin typeface="Aptos" panose="020B0004020202020204" pitchFamily="34" charset="0"/>
                        </a:rPr>
                        <a:t> </a:t>
                      </a:r>
                      <a:endParaRPr lang="en-US" sz="3000" b="0" i="0" dirty="0">
                        <a:solidFill>
                          <a:schemeClr val="tx1"/>
                        </a:solidFill>
                        <a:effectLst/>
                      </a:endParaRPr>
                    </a:p>
                  </a:txBody>
                  <a:tcPr marL="12176" marR="12176" marT="6088" marB="6088" anchor="ctr">
                    <a:lnL>
                      <a:noFill/>
                    </a:lnL>
                    <a:lnR>
                      <a:noFill/>
                    </a:lnR>
                    <a:lnT w="3175">
                      <a:solidFill>
                        <a:schemeClr val="tx1"/>
                      </a:solidFill>
                    </a:lnT>
                    <a:lnB w="12700">
                      <a:solidFill>
                        <a:schemeClr val="accent1"/>
                      </a:solidFill>
                    </a:lnB>
                    <a:noFill/>
                  </a:tcPr>
                </a:tc>
                <a:tc>
                  <a:txBody>
                    <a:bodyPr/>
                    <a:lstStyle/>
                    <a:p>
                      <a:pPr algn="l" rtl="0" fontAlgn="base">
                        <a:lnSpc>
                          <a:spcPts val="1569"/>
                        </a:lnSpc>
                      </a:pPr>
                      <a:r>
                        <a:rPr lang="en-US" sz="1500" b="0" i="0" dirty="0">
                          <a:solidFill>
                            <a:schemeClr val="tx1"/>
                          </a:solidFill>
                          <a:effectLst/>
                          <a:latin typeface="Aptos" panose="020B0004020202020204" pitchFamily="34" charset="0"/>
                        </a:rPr>
                        <a:t>Configuration, API calls, and file handling </a:t>
                      </a:r>
                      <a:endParaRPr lang="en-US" sz="3000" b="0" i="0" dirty="0">
                        <a:solidFill>
                          <a:schemeClr val="tx1"/>
                        </a:solidFill>
                        <a:effectLst/>
                      </a:endParaRPr>
                    </a:p>
                  </a:txBody>
                  <a:tcPr marL="12176" marR="12176" marT="6088" marB="6088" anchor="ctr">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230399831"/>
                  </a:ext>
                </a:extLst>
              </a:tr>
            </a:tbl>
          </a:graphicData>
        </a:graphic>
      </p:graphicFrame>
    </p:spTree>
    <p:extLst>
      <p:ext uri="{BB962C8B-B14F-4D97-AF65-F5344CB8AC3E}">
        <p14:creationId xmlns:p14="http://schemas.microsoft.com/office/powerpoint/2010/main" val="3260690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7" y="927100"/>
            <a:ext cx="2564074" cy="4616450"/>
          </a:xfrm>
        </p:spPr>
        <p:txBody>
          <a:bodyPr>
            <a:normAutofit/>
          </a:bodyPr>
          <a:lstStyle/>
          <a:p>
            <a:r>
              <a:rPr lang="en-IN" sz="2900"/>
              <a:t>User Interface Design</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1" y="971549"/>
            <a:ext cx="4718646" cy="4616450"/>
          </a:xfrm>
        </p:spPr>
        <p:txBody>
          <a:bodyPr anchor="ctr">
            <a:normAutofit/>
          </a:bodyPr>
          <a:lstStyle/>
          <a:p>
            <a:r>
              <a:t>Patient Flow: Simple MRI upload and result view</a:t>
            </a:r>
          </a:p>
          <a:p>
            <a:r>
              <a:t>Doctor Flow: Patient management, upload, detailed report view</a:t>
            </a:r>
          </a:p>
          <a:p>
            <a:r>
              <a:t>Researcher Flow: Advanced analysis with multiple algorithms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2514" y="1122001"/>
            <a:ext cx="2280514" cy="4613999"/>
          </a:xfrm>
        </p:spPr>
        <p:txBody>
          <a:bodyPr anchor="ctr">
            <a:normAutofit/>
          </a:bodyPr>
          <a:lstStyle/>
          <a:p>
            <a:pPr algn="l"/>
            <a:r>
              <a:rPr lang="en-IN" sz="2100" dirty="0">
                <a:solidFill>
                  <a:srgbClr val="FFFFFF"/>
                </a:solidFill>
              </a:rPr>
              <a:t>Use Cases</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596" y="0"/>
            <a:ext cx="60974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3730" y="1122001"/>
            <a:ext cx="4924923" cy="4761274"/>
          </a:xfrm>
        </p:spPr>
        <p:txBody>
          <a:bodyPr anchor="ctr">
            <a:normAutofit/>
          </a:bodyPr>
          <a:lstStyle/>
          <a:p>
            <a:r>
              <a:rPr lang="en-US" sz="1800" dirty="0"/>
              <a:t>Case 1: Patient Uploading MRI Scan for Preliminary Analysis </a:t>
            </a:r>
          </a:p>
          <a:p>
            <a:r>
              <a:rPr lang="en-US" sz="1800" dirty="0"/>
              <a:t>Case 2: Doctor Uploading and Viewing Patient's MRI Analysis </a:t>
            </a:r>
          </a:p>
          <a:p>
            <a:r>
              <a:rPr lang="en-US" sz="1800" dirty="0"/>
              <a:t>Case 3: MRI Algorithm Evaluation and Comparison </a:t>
            </a:r>
          </a:p>
          <a:p>
            <a:r>
              <a:rPr lang="en-US" sz="1800" dirty="0"/>
              <a:t> Case 4: Doctor Managing Multiple Patients' MRI Reports </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356" y="609600"/>
            <a:ext cx="2732362" cy="5603310"/>
          </a:xfrm>
        </p:spPr>
        <p:txBody>
          <a:bodyPr>
            <a:normAutofit/>
          </a:bodyPr>
          <a:lstStyle/>
          <a:p>
            <a:r>
              <a:rPr lang="en-IN" sz="2100"/>
              <a:t>Scenario Demonstration</a:t>
            </a:r>
          </a:p>
        </p:txBody>
      </p:sp>
      <p:graphicFrame>
        <p:nvGraphicFramePr>
          <p:cNvPr id="5" name="Content Placeholder 2">
            <a:extLst>
              <a:ext uri="{FF2B5EF4-FFF2-40B4-BE49-F238E27FC236}">
                <a16:creationId xmlns:a16="http://schemas.microsoft.com/office/drawing/2014/main" id="{D554A9A3-13B3-8B68-73E6-40A8C11D5354}"/>
              </a:ext>
            </a:extLst>
          </p:cNvPr>
          <p:cNvGraphicFramePr>
            <a:graphicFrameLocks noGrp="1"/>
          </p:cNvGraphicFramePr>
          <p:nvPr>
            <p:ph idx="1"/>
            <p:extLst>
              <p:ext uri="{D42A27DB-BD31-4B8C-83A1-F6EECF244321}">
                <p14:modId xmlns:p14="http://schemas.microsoft.com/office/powerpoint/2010/main" val="2979357361"/>
              </p:ext>
            </p:extLst>
          </p:nvPr>
        </p:nvGraphicFramePr>
        <p:xfrm>
          <a:off x="3845718" y="1114425"/>
          <a:ext cx="4443413"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F73741-0A78-7327-9925-8459AC5802AC}"/>
              </a:ext>
            </a:extLst>
          </p:cNvPr>
          <p:cNvSpPr>
            <a:spLocks noGrp="1"/>
          </p:cNvSpPr>
          <p:nvPr>
            <p:ph type="title"/>
          </p:nvPr>
        </p:nvSpPr>
        <p:spPr/>
        <p:txBody>
          <a:bodyPr/>
          <a:lstStyle/>
          <a:p>
            <a:r>
              <a:rPr lang="en-US" dirty="0"/>
              <a:t>Demonstration Details</a:t>
            </a:r>
          </a:p>
        </p:txBody>
      </p:sp>
      <p:sp>
        <p:nvSpPr>
          <p:cNvPr id="7" name="TextBox 6">
            <a:extLst>
              <a:ext uri="{FF2B5EF4-FFF2-40B4-BE49-F238E27FC236}">
                <a16:creationId xmlns:a16="http://schemas.microsoft.com/office/drawing/2014/main" id="{CB0A4316-02C0-2E56-2F5B-AEE7739BA148}"/>
              </a:ext>
            </a:extLst>
          </p:cNvPr>
          <p:cNvSpPr txBox="1"/>
          <p:nvPr/>
        </p:nvSpPr>
        <p:spPr>
          <a:xfrm>
            <a:off x="438727" y="1866338"/>
            <a:ext cx="1656607" cy="369332"/>
          </a:xfrm>
          <a:prstGeom prst="rect">
            <a:avLst/>
          </a:prstGeom>
          <a:noFill/>
        </p:spPr>
        <p:txBody>
          <a:bodyPr wrap="none" rtlCol="0">
            <a:spAutoFit/>
          </a:bodyPr>
          <a:lstStyle/>
          <a:p>
            <a:r>
              <a:rPr lang="en-US" dirty="0"/>
              <a:t>Sign Up Page:</a:t>
            </a:r>
          </a:p>
        </p:txBody>
      </p:sp>
      <p:pic>
        <p:nvPicPr>
          <p:cNvPr id="6" name="Picture 5">
            <a:extLst>
              <a:ext uri="{FF2B5EF4-FFF2-40B4-BE49-F238E27FC236}">
                <a16:creationId xmlns:a16="http://schemas.microsoft.com/office/drawing/2014/main" id="{8ABD9F53-7064-6FFC-E9EF-DF69A819EC4D}"/>
              </a:ext>
            </a:extLst>
          </p:cNvPr>
          <p:cNvPicPr>
            <a:picLocks noChangeAspect="1"/>
          </p:cNvPicPr>
          <p:nvPr/>
        </p:nvPicPr>
        <p:blipFill>
          <a:blip r:embed="rId2"/>
          <a:stretch>
            <a:fillRect/>
          </a:stretch>
        </p:blipFill>
        <p:spPr>
          <a:xfrm>
            <a:off x="4895272" y="2859276"/>
            <a:ext cx="4248728" cy="3753960"/>
          </a:xfrm>
          <a:prstGeom prst="rect">
            <a:avLst/>
          </a:prstGeom>
        </p:spPr>
      </p:pic>
      <p:pic>
        <p:nvPicPr>
          <p:cNvPr id="9" name="Picture 8">
            <a:extLst>
              <a:ext uri="{FF2B5EF4-FFF2-40B4-BE49-F238E27FC236}">
                <a16:creationId xmlns:a16="http://schemas.microsoft.com/office/drawing/2014/main" id="{A0E90D63-5D3F-954E-0D01-FE1CD3691522}"/>
              </a:ext>
            </a:extLst>
          </p:cNvPr>
          <p:cNvPicPr>
            <a:picLocks noChangeAspect="1"/>
          </p:cNvPicPr>
          <p:nvPr/>
        </p:nvPicPr>
        <p:blipFill>
          <a:blip r:embed="rId3"/>
          <a:stretch>
            <a:fillRect/>
          </a:stretch>
        </p:blipFill>
        <p:spPr>
          <a:xfrm>
            <a:off x="-1" y="2859276"/>
            <a:ext cx="4747491" cy="3753960"/>
          </a:xfrm>
          <a:prstGeom prst="rect">
            <a:avLst/>
          </a:prstGeom>
        </p:spPr>
      </p:pic>
      <p:sp>
        <p:nvSpPr>
          <p:cNvPr id="10" name="TextBox 9">
            <a:extLst>
              <a:ext uri="{FF2B5EF4-FFF2-40B4-BE49-F238E27FC236}">
                <a16:creationId xmlns:a16="http://schemas.microsoft.com/office/drawing/2014/main" id="{FC218530-1025-18F6-C36D-5F611C03EF0D}"/>
              </a:ext>
            </a:extLst>
          </p:cNvPr>
          <p:cNvSpPr txBox="1"/>
          <p:nvPr/>
        </p:nvSpPr>
        <p:spPr>
          <a:xfrm>
            <a:off x="5837382" y="1935922"/>
            <a:ext cx="1430584" cy="369332"/>
          </a:xfrm>
          <a:prstGeom prst="rect">
            <a:avLst/>
          </a:prstGeom>
          <a:noFill/>
        </p:spPr>
        <p:txBody>
          <a:bodyPr wrap="none" rtlCol="0">
            <a:spAutoFit/>
          </a:bodyPr>
          <a:lstStyle/>
          <a:p>
            <a:r>
              <a:rPr lang="en-US" dirty="0"/>
              <a:t>Login Page:</a:t>
            </a:r>
          </a:p>
        </p:txBody>
      </p:sp>
    </p:spTree>
    <p:extLst>
      <p:ext uri="{BB962C8B-B14F-4D97-AF65-F5344CB8AC3E}">
        <p14:creationId xmlns:p14="http://schemas.microsoft.com/office/powerpoint/2010/main" val="415775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6B15-8B27-0240-7898-540E0080DE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1521E1-3DCA-624E-E624-B71B147095D9}"/>
              </a:ext>
            </a:extLst>
          </p:cNvPr>
          <p:cNvSpPr>
            <a:spLocks noGrp="1"/>
          </p:cNvSpPr>
          <p:nvPr>
            <p:ph type="title"/>
          </p:nvPr>
        </p:nvSpPr>
        <p:spPr/>
        <p:txBody>
          <a:bodyPr/>
          <a:lstStyle/>
          <a:p>
            <a:r>
              <a:rPr lang="en-US" dirty="0"/>
              <a:t>Demonstration Details</a:t>
            </a:r>
          </a:p>
        </p:txBody>
      </p:sp>
      <p:pic>
        <p:nvPicPr>
          <p:cNvPr id="1028" name="Picture 4">
            <a:extLst>
              <a:ext uri="{FF2B5EF4-FFF2-40B4-BE49-F238E27FC236}">
                <a16:creationId xmlns:a16="http://schemas.microsoft.com/office/drawing/2014/main" id="{CD8E703F-B62A-A0B3-8F10-115472D4D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170" y="2426732"/>
            <a:ext cx="6317673" cy="34891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CC3A05-A782-FA84-A6BE-C436CE8CF476}"/>
              </a:ext>
            </a:extLst>
          </p:cNvPr>
          <p:cNvSpPr txBox="1"/>
          <p:nvPr/>
        </p:nvSpPr>
        <p:spPr>
          <a:xfrm>
            <a:off x="595745" y="1782037"/>
            <a:ext cx="2692275" cy="369332"/>
          </a:xfrm>
          <a:prstGeom prst="rect">
            <a:avLst/>
          </a:prstGeom>
          <a:noFill/>
        </p:spPr>
        <p:txBody>
          <a:bodyPr wrap="none" rtlCol="0">
            <a:spAutoFit/>
          </a:bodyPr>
          <a:lstStyle/>
          <a:p>
            <a:r>
              <a:rPr lang="en-US" dirty="0"/>
              <a:t>For Patients: Login Page</a:t>
            </a:r>
          </a:p>
        </p:txBody>
      </p:sp>
    </p:spTree>
    <p:extLst>
      <p:ext uri="{BB962C8B-B14F-4D97-AF65-F5344CB8AC3E}">
        <p14:creationId xmlns:p14="http://schemas.microsoft.com/office/powerpoint/2010/main" val="110696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2E1B4-E3B3-EDDA-0686-E203AC78D4BE}"/>
              </a:ext>
            </a:extLst>
          </p:cNvPr>
          <p:cNvSpPr>
            <a:spLocks noGrp="1"/>
          </p:cNvSpPr>
          <p:nvPr>
            <p:ph idx="1"/>
          </p:nvPr>
        </p:nvSpPr>
        <p:spPr>
          <a:xfrm>
            <a:off x="1126557" y="623455"/>
            <a:ext cx="7324111" cy="5694218"/>
          </a:xfrm>
        </p:spPr>
        <p:txBody>
          <a:bodyPr/>
          <a:lstStyle/>
          <a:p>
            <a:pPr marL="0" indent="0">
              <a:buNone/>
            </a:pPr>
            <a:r>
              <a:rPr lang="en-US" dirty="0"/>
              <a:t>Patient </a:t>
            </a:r>
            <a:r>
              <a:rPr lang="en-US" dirty="0" err="1"/>
              <a:t>DashBoard</a:t>
            </a:r>
            <a:r>
              <a:rPr lang="en-US" dirty="0"/>
              <a:t>:</a:t>
            </a:r>
          </a:p>
          <a:p>
            <a:endParaRPr lang="en-US" dirty="0"/>
          </a:p>
          <a:p>
            <a:endParaRPr lang="en-US" dirty="0"/>
          </a:p>
        </p:txBody>
      </p:sp>
      <p:pic>
        <p:nvPicPr>
          <p:cNvPr id="4" name="Picture 3">
            <a:extLst>
              <a:ext uri="{FF2B5EF4-FFF2-40B4-BE49-F238E27FC236}">
                <a16:creationId xmlns:a16="http://schemas.microsoft.com/office/drawing/2014/main" id="{4D1E59AD-A22D-5D56-1A80-E3D32EF35D03}"/>
              </a:ext>
            </a:extLst>
          </p:cNvPr>
          <p:cNvPicPr>
            <a:picLocks noChangeAspect="1"/>
          </p:cNvPicPr>
          <p:nvPr/>
        </p:nvPicPr>
        <p:blipFill>
          <a:blip r:embed="rId2"/>
          <a:stretch>
            <a:fillRect/>
          </a:stretch>
        </p:blipFill>
        <p:spPr>
          <a:xfrm>
            <a:off x="0" y="2483318"/>
            <a:ext cx="9144000" cy="1891364"/>
          </a:xfrm>
          <a:prstGeom prst="rect">
            <a:avLst/>
          </a:prstGeom>
        </p:spPr>
      </p:pic>
    </p:spTree>
    <p:extLst>
      <p:ext uri="{BB962C8B-B14F-4D97-AF65-F5344CB8AC3E}">
        <p14:creationId xmlns:p14="http://schemas.microsoft.com/office/powerpoint/2010/main" val="98447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48D56A00-B499-FE9E-16C4-B64BE7D7F611}"/>
            </a:ext>
          </a:extLst>
        </p:cNvPr>
        <p:cNvGrpSpPr/>
        <p:nvPr/>
      </p:nvGrpSpPr>
      <p:grpSpPr>
        <a:xfrm>
          <a:off x="0" y="0"/>
          <a:ext cx="0" cy="0"/>
          <a:chOff x="0" y="0"/>
          <a:chExt cx="0" cy="0"/>
        </a:xfrm>
      </p:grpSpPr>
      <p:sp>
        <p:nvSpPr>
          <p:cNvPr id="11291" name="Rectangle 1129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93" name="Rectangle 1129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F0A5B4-A4DD-C1DA-F0D5-78638CD0110C}"/>
              </a:ext>
            </a:extLst>
          </p:cNvPr>
          <p:cNvSpPr txBox="1"/>
          <p:nvPr/>
        </p:nvSpPr>
        <p:spPr>
          <a:xfrm>
            <a:off x="1196451" y="955964"/>
            <a:ext cx="6751097" cy="2553999"/>
          </a:xfrm>
          <a:prstGeom prst="rect">
            <a:avLst/>
          </a:prstGeom>
        </p:spPr>
        <p:txBody>
          <a:bodyPr vert="horz" lIns="91440" tIns="45720" rIns="91440" bIns="45720" rtlCol="0" anchor="b">
            <a:normAutofit/>
          </a:bodyPr>
          <a:lstStyle/>
          <a:p>
            <a:pPr algn="ctr" defTabSz="914400" fontAlgn="base">
              <a:lnSpc>
                <a:spcPct val="90000"/>
              </a:lnSpc>
              <a:spcBef>
                <a:spcPct val="0"/>
              </a:spcBef>
              <a:spcAft>
                <a:spcPts val="800"/>
              </a:spcAft>
            </a:pPr>
            <a:r>
              <a:rPr lang="en-US" sz="1700" b="1" u="none" strike="noStrike" cap="all" dirty="0">
                <a:effectLst>
                  <a:outerShdw blurRad="50800" dist="63500" dir="2700000" algn="tl" rotWithShape="0">
                    <a:srgbClr val="000000">
                      <a:alpha val="48000"/>
                    </a:srgbClr>
                  </a:outerShdw>
                </a:effectLst>
                <a:latin typeface="+mj-lt"/>
                <a:ea typeface="+mj-ea"/>
                <a:cs typeface="+mj-cs"/>
              </a:rPr>
              <a:t>Patient Upload and </a:t>
            </a:r>
            <a:r>
              <a:rPr lang="en-US" sz="1700" b="1" u="none" strike="noStrike" cap="all" dirty="0" err="1">
                <a:effectLst>
                  <a:outerShdw blurRad="50800" dist="63500" dir="2700000" algn="tl" rotWithShape="0">
                    <a:srgbClr val="000000">
                      <a:alpha val="48000"/>
                    </a:srgbClr>
                  </a:outerShdw>
                </a:effectLst>
                <a:latin typeface="+mj-lt"/>
                <a:ea typeface="+mj-ea"/>
                <a:cs typeface="+mj-cs"/>
              </a:rPr>
              <a:t>Mri</a:t>
            </a:r>
            <a:r>
              <a:rPr lang="en-US" sz="1700" b="1" u="none" strike="noStrike" cap="all" dirty="0">
                <a:effectLst>
                  <a:outerShdw blurRad="50800" dist="63500" dir="2700000" algn="tl" rotWithShape="0">
                    <a:srgbClr val="000000">
                      <a:alpha val="48000"/>
                    </a:srgbClr>
                  </a:outerShdw>
                </a:effectLst>
                <a:latin typeface="+mj-lt"/>
                <a:ea typeface="+mj-ea"/>
                <a:cs typeface="+mj-cs"/>
              </a:rPr>
              <a:t> prediction: </a:t>
            </a:r>
          </a:p>
          <a:p>
            <a:pPr algn="ctr" defTabSz="914400" fontAlgn="base">
              <a:lnSpc>
                <a:spcPct val="90000"/>
              </a:lnSpc>
              <a:spcBef>
                <a:spcPct val="0"/>
              </a:spcBef>
              <a:spcAft>
                <a:spcPts val="800"/>
              </a:spcAft>
            </a:pPr>
            <a:r>
              <a:rPr lang="en-US" sz="1700" b="1" u="none" strike="noStrike" cap="all" dirty="0" err="1">
                <a:effectLst>
                  <a:outerShdw blurRad="50800" dist="63500" dir="2700000" algn="tl" rotWithShape="0">
                    <a:srgbClr val="000000">
                      <a:alpha val="48000"/>
                    </a:srgbClr>
                  </a:outerShdw>
                </a:effectLst>
                <a:latin typeface="+mj-lt"/>
                <a:ea typeface="+mj-ea"/>
                <a:cs typeface="+mj-cs"/>
              </a:rPr>
              <a:t>Yes:Tumor</a:t>
            </a:r>
            <a:r>
              <a:rPr lang="en-US" sz="1700" b="1" u="none" strike="noStrike" cap="all" dirty="0">
                <a:effectLst>
                  <a:outerShdw blurRad="50800" dist="63500" dir="2700000" algn="tl" rotWithShape="0">
                    <a:srgbClr val="000000">
                      <a:alpha val="48000"/>
                    </a:srgbClr>
                  </a:outerShdw>
                </a:effectLst>
                <a:latin typeface="+mj-lt"/>
                <a:ea typeface="+mj-ea"/>
                <a:cs typeface="+mj-cs"/>
              </a:rPr>
              <a:t> </a:t>
            </a:r>
          </a:p>
          <a:p>
            <a:pPr algn="ctr" defTabSz="914400" fontAlgn="base">
              <a:lnSpc>
                <a:spcPct val="90000"/>
              </a:lnSpc>
              <a:spcBef>
                <a:spcPct val="0"/>
              </a:spcBef>
              <a:spcAft>
                <a:spcPts val="800"/>
              </a:spcAft>
            </a:pPr>
            <a:endParaRPr lang="en-US" sz="1700" b="1" u="none" strike="noStrike" cap="all" dirty="0">
              <a:effectLst>
                <a:outerShdw blurRad="50800" dist="63500" dir="2700000" algn="tl" rotWithShape="0">
                  <a:srgbClr val="000000">
                    <a:alpha val="48000"/>
                  </a:srgbClr>
                </a:outerShdw>
              </a:effectLst>
              <a:latin typeface="+mj-lt"/>
              <a:ea typeface="+mj-ea"/>
              <a:cs typeface="+mj-cs"/>
            </a:endParaRPr>
          </a:p>
          <a:p>
            <a:pPr algn="ctr" defTabSz="914400" fontAlgn="base">
              <a:lnSpc>
                <a:spcPct val="90000"/>
              </a:lnSpc>
              <a:spcBef>
                <a:spcPct val="0"/>
              </a:spcBef>
              <a:spcAft>
                <a:spcPts val="800"/>
              </a:spcAft>
            </a:pPr>
            <a:endParaRPr lang="en-US" sz="1700" b="1" u="none" strike="noStrike" cap="all" dirty="0">
              <a:effectLst>
                <a:outerShdw blurRad="50800" dist="63500" dir="2700000" algn="tl" rotWithShape="0">
                  <a:srgbClr val="000000">
                    <a:alpha val="48000"/>
                  </a:srgbClr>
                </a:outerShdw>
              </a:effectLst>
              <a:latin typeface="+mj-lt"/>
              <a:ea typeface="+mj-ea"/>
              <a:cs typeface="+mj-cs"/>
            </a:endParaRPr>
          </a:p>
          <a:p>
            <a:pPr algn="ctr" defTabSz="914400" fontAlgn="base">
              <a:lnSpc>
                <a:spcPct val="90000"/>
              </a:lnSpc>
              <a:spcBef>
                <a:spcPct val="0"/>
              </a:spcBef>
              <a:spcAft>
                <a:spcPts val="800"/>
              </a:spcAft>
            </a:pPr>
            <a:endParaRPr lang="en-US" sz="4100" b="1" u="none" strike="noStrike" cap="all" dirty="0">
              <a:effectLst>
                <a:outerShdw blurRad="50800" dist="63500" dir="2700000" algn="tl" rotWithShape="0">
                  <a:srgbClr val="000000">
                    <a:alpha val="48000"/>
                  </a:srgbClr>
                </a:outerShdw>
              </a:effectLst>
              <a:latin typeface="+mj-lt"/>
              <a:ea typeface="+mj-ea"/>
              <a:cs typeface="+mj-cs"/>
            </a:endParaRPr>
          </a:p>
          <a:p>
            <a:pPr algn="ctr" defTabSz="914400">
              <a:lnSpc>
                <a:spcPct val="90000"/>
              </a:lnSpc>
              <a:spcBef>
                <a:spcPct val="0"/>
              </a:spcBef>
            </a:pPr>
            <a:endParaRPr lang="en-US" sz="4100" b="1" cap="all" dirty="0">
              <a:effectLst>
                <a:outerShdw blurRad="50800" dist="63500" dir="2700000" algn="tl" rotWithShape="0">
                  <a:srgbClr val="000000">
                    <a:alpha val="48000"/>
                  </a:srgbClr>
                </a:outerShdw>
              </a:effectLst>
              <a:latin typeface="+mj-lt"/>
              <a:ea typeface="+mj-ea"/>
              <a:cs typeface="+mj-cs"/>
            </a:endParaRPr>
          </a:p>
        </p:txBody>
      </p:sp>
      <p:sp>
        <p:nvSpPr>
          <p:cNvPr id="16" name="AutoShape 26">
            <a:extLst>
              <a:ext uri="{FF2B5EF4-FFF2-40B4-BE49-F238E27FC236}">
                <a16:creationId xmlns:a16="http://schemas.microsoft.com/office/drawing/2014/main" id="{31F8D827-D4C2-5906-C819-6F3E5F9D8FEB}"/>
              </a:ext>
            </a:extLst>
          </p:cNvPr>
          <p:cNvSpPr>
            <a:spLocks noChangeAspect="1" noChangeArrowheads="1"/>
          </p:cNvSpPr>
          <p:nvPr/>
        </p:nvSpPr>
        <p:spPr bwMode="auto">
          <a:xfrm>
            <a:off x="4419600" y="3066748"/>
            <a:ext cx="304800" cy="5146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36331A8-DA8A-8AE3-5599-868A8B787C77}"/>
              </a:ext>
            </a:extLst>
          </p:cNvPr>
          <p:cNvPicPr>
            <a:picLocks noChangeAspect="1"/>
          </p:cNvPicPr>
          <p:nvPr/>
        </p:nvPicPr>
        <p:blipFill>
          <a:blip r:embed="rId3"/>
          <a:stretch>
            <a:fillRect/>
          </a:stretch>
        </p:blipFill>
        <p:spPr>
          <a:xfrm>
            <a:off x="0" y="1215571"/>
            <a:ext cx="9144000" cy="4426857"/>
          </a:xfrm>
          <a:prstGeom prst="rect">
            <a:avLst/>
          </a:prstGeom>
        </p:spPr>
      </p:pic>
    </p:spTree>
    <p:extLst>
      <p:ext uri="{BB962C8B-B14F-4D97-AF65-F5344CB8AC3E}">
        <p14:creationId xmlns:p14="http://schemas.microsoft.com/office/powerpoint/2010/main" val="180115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8" name="Group 11 (1)" descr="A screenshot of a computer&#10;&#10;Description automatically generated">
            <a:hlinkClick r:id="" action="ppaction://media"/>
            <a:extLst>
              <a:ext uri="{FF2B5EF4-FFF2-40B4-BE49-F238E27FC236}">
                <a16:creationId xmlns:a16="http://schemas.microsoft.com/office/drawing/2014/main" id="{98F85817-8090-21A0-EDD1-7EA8965B1F67}"/>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768927" y="974148"/>
            <a:ext cx="7689273" cy="5572125"/>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2" name="TextBox 1">
            <a:extLst>
              <a:ext uri="{FF2B5EF4-FFF2-40B4-BE49-F238E27FC236}">
                <a16:creationId xmlns:a16="http://schemas.microsoft.com/office/drawing/2014/main" id="{26F759A8-8C57-E16B-745B-9391A9D391F0}"/>
              </a:ext>
            </a:extLst>
          </p:cNvPr>
          <p:cNvSpPr txBox="1"/>
          <p:nvPr/>
        </p:nvSpPr>
        <p:spPr>
          <a:xfrm>
            <a:off x="1163782" y="311727"/>
            <a:ext cx="2954655" cy="461665"/>
          </a:xfrm>
          <a:prstGeom prst="rect">
            <a:avLst/>
          </a:prstGeom>
          <a:noFill/>
        </p:spPr>
        <p:txBody>
          <a:bodyPr wrap="none" rtlCol="0">
            <a:spAutoFit/>
          </a:bodyPr>
          <a:lstStyle/>
          <a:p>
            <a:r>
              <a:rPr lang="en-US" sz="2400" b="1" dirty="0"/>
              <a:t>Product Brochure:</a:t>
            </a:r>
          </a:p>
        </p:txBody>
      </p:sp>
    </p:spTree>
    <p:extLst>
      <p:ext uri="{BB962C8B-B14F-4D97-AF65-F5344CB8AC3E}">
        <p14:creationId xmlns:p14="http://schemas.microsoft.com/office/powerpoint/2010/main" val="19260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C4A57CF2-D960-1F60-CDC3-3D4FF1EA7887}"/>
            </a:ext>
          </a:extLst>
        </p:cNvPr>
        <p:cNvGrpSpPr/>
        <p:nvPr/>
      </p:nvGrpSpPr>
      <p:grpSpPr>
        <a:xfrm>
          <a:off x="0" y="0"/>
          <a:ext cx="0" cy="0"/>
          <a:chOff x="0" y="0"/>
          <a:chExt cx="0" cy="0"/>
        </a:xfrm>
      </p:grpSpPr>
      <p:sp>
        <p:nvSpPr>
          <p:cNvPr id="11291" name="Rectangle 11290">
            <a:extLst>
              <a:ext uri="{FF2B5EF4-FFF2-40B4-BE49-F238E27FC236}">
                <a16:creationId xmlns:a16="http://schemas.microsoft.com/office/drawing/2014/main" id="{03797C90-04B0-D135-B7BE-42B0D8BF5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9144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93" name="Rectangle 11292">
            <a:extLst>
              <a:ext uri="{FF2B5EF4-FFF2-40B4-BE49-F238E27FC236}">
                <a16:creationId xmlns:a16="http://schemas.microsoft.com/office/drawing/2014/main" id="{EB60929E-D6B0-0FF7-5D72-401C9312B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97A07E4-B2BB-3C81-CAA8-226ECFC21C43}"/>
              </a:ext>
            </a:extLst>
          </p:cNvPr>
          <p:cNvSpPr txBox="1"/>
          <p:nvPr/>
        </p:nvSpPr>
        <p:spPr>
          <a:xfrm>
            <a:off x="1076378" y="944424"/>
            <a:ext cx="6751097" cy="1512594"/>
          </a:xfrm>
          <a:prstGeom prst="rect">
            <a:avLst/>
          </a:prstGeom>
        </p:spPr>
        <p:txBody>
          <a:bodyPr vert="horz" lIns="91440" tIns="45720" rIns="91440" bIns="45720" rtlCol="0" anchor="b">
            <a:normAutofit/>
          </a:bodyPr>
          <a:lstStyle/>
          <a:p>
            <a:pPr algn="ctr" defTabSz="914400" fontAlgn="base">
              <a:lnSpc>
                <a:spcPct val="90000"/>
              </a:lnSpc>
              <a:spcBef>
                <a:spcPct val="0"/>
              </a:spcBef>
              <a:spcAft>
                <a:spcPts val="800"/>
              </a:spcAft>
            </a:pPr>
            <a:r>
              <a:rPr lang="en-US" sz="1700" b="1" u="none" strike="noStrike" cap="all" dirty="0">
                <a:effectLst>
                  <a:outerShdw blurRad="50800" dist="63500" dir="2700000" algn="tl" rotWithShape="0">
                    <a:srgbClr val="000000">
                      <a:alpha val="48000"/>
                    </a:srgbClr>
                  </a:outerShdw>
                </a:effectLst>
                <a:latin typeface="+mj-lt"/>
                <a:ea typeface="+mj-ea"/>
                <a:cs typeface="+mj-cs"/>
              </a:rPr>
              <a:t>Patient Upload and </a:t>
            </a:r>
            <a:r>
              <a:rPr lang="en-US" sz="1700" b="1" u="none" strike="noStrike" cap="all" dirty="0" err="1">
                <a:effectLst>
                  <a:outerShdw blurRad="50800" dist="63500" dir="2700000" algn="tl" rotWithShape="0">
                    <a:srgbClr val="000000">
                      <a:alpha val="48000"/>
                    </a:srgbClr>
                  </a:outerShdw>
                </a:effectLst>
                <a:latin typeface="+mj-lt"/>
                <a:ea typeface="+mj-ea"/>
                <a:cs typeface="+mj-cs"/>
              </a:rPr>
              <a:t>Mri</a:t>
            </a:r>
            <a:r>
              <a:rPr lang="en-US" sz="1700" b="1" u="none" strike="noStrike" cap="all" dirty="0">
                <a:effectLst>
                  <a:outerShdw blurRad="50800" dist="63500" dir="2700000" algn="tl" rotWithShape="0">
                    <a:srgbClr val="000000">
                      <a:alpha val="48000"/>
                    </a:srgbClr>
                  </a:outerShdw>
                </a:effectLst>
                <a:latin typeface="+mj-lt"/>
                <a:ea typeface="+mj-ea"/>
                <a:cs typeface="+mj-cs"/>
              </a:rPr>
              <a:t> prediction: </a:t>
            </a:r>
          </a:p>
          <a:p>
            <a:pPr algn="ctr" defTabSz="914400" fontAlgn="base">
              <a:lnSpc>
                <a:spcPct val="90000"/>
              </a:lnSpc>
              <a:spcBef>
                <a:spcPct val="0"/>
              </a:spcBef>
              <a:spcAft>
                <a:spcPts val="800"/>
              </a:spcAft>
            </a:pPr>
            <a:r>
              <a:rPr lang="en-US" sz="1700" b="1" cap="all" dirty="0" err="1">
                <a:effectLst>
                  <a:outerShdw blurRad="50800" dist="63500" dir="2700000" algn="tl" rotWithShape="0">
                    <a:srgbClr val="000000">
                      <a:alpha val="48000"/>
                    </a:srgbClr>
                  </a:outerShdw>
                </a:effectLst>
                <a:latin typeface="+mj-lt"/>
                <a:ea typeface="+mj-ea"/>
                <a:cs typeface="+mj-cs"/>
              </a:rPr>
              <a:t>NO</a:t>
            </a:r>
            <a:r>
              <a:rPr lang="en-US" sz="1700" b="1" u="none" strike="noStrike" cap="all" dirty="0" err="1">
                <a:effectLst>
                  <a:outerShdw blurRad="50800" dist="63500" dir="2700000" algn="tl" rotWithShape="0">
                    <a:srgbClr val="000000">
                      <a:alpha val="48000"/>
                    </a:srgbClr>
                  </a:outerShdw>
                </a:effectLst>
                <a:latin typeface="+mj-lt"/>
                <a:ea typeface="+mj-ea"/>
                <a:cs typeface="+mj-cs"/>
              </a:rPr>
              <a:t>:Tumor</a:t>
            </a:r>
            <a:r>
              <a:rPr lang="en-US" sz="1700" b="1" u="none" strike="noStrike" cap="all" dirty="0">
                <a:effectLst>
                  <a:outerShdw blurRad="50800" dist="63500" dir="2700000" algn="tl" rotWithShape="0">
                    <a:srgbClr val="000000">
                      <a:alpha val="48000"/>
                    </a:srgbClr>
                  </a:outerShdw>
                </a:effectLst>
                <a:latin typeface="+mj-lt"/>
                <a:ea typeface="+mj-ea"/>
                <a:cs typeface="+mj-cs"/>
              </a:rPr>
              <a:t> </a:t>
            </a:r>
          </a:p>
          <a:p>
            <a:pPr algn="ctr" defTabSz="914400" fontAlgn="base">
              <a:lnSpc>
                <a:spcPct val="90000"/>
              </a:lnSpc>
              <a:spcBef>
                <a:spcPct val="0"/>
              </a:spcBef>
              <a:spcAft>
                <a:spcPts val="800"/>
              </a:spcAft>
            </a:pPr>
            <a:endParaRPr lang="en-US" sz="4100" b="1" u="none" strike="noStrike" cap="all" dirty="0">
              <a:effectLst>
                <a:outerShdw blurRad="50800" dist="63500" dir="2700000" algn="tl" rotWithShape="0">
                  <a:srgbClr val="000000">
                    <a:alpha val="48000"/>
                  </a:srgbClr>
                </a:outerShdw>
              </a:effectLst>
              <a:latin typeface="+mj-lt"/>
              <a:ea typeface="+mj-ea"/>
              <a:cs typeface="+mj-cs"/>
            </a:endParaRPr>
          </a:p>
          <a:p>
            <a:pPr algn="ctr" defTabSz="914400">
              <a:lnSpc>
                <a:spcPct val="90000"/>
              </a:lnSpc>
              <a:spcBef>
                <a:spcPct val="0"/>
              </a:spcBef>
            </a:pPr>
            <a:endParaRPr lang="en-US" sz="4100" b="1" cap="all" dirty="0">
              <a:effectLst>
                <a:outerShdw blurRad="50800" dist="63500" dir="2700000" algn="tl" rotWithShape="0">
                  <a:srgbClr val="000000">
                    <a:alpha val="48000"/>
                  </a:srgbClr>
                </a:outerShdw>
              </a:effectLst>
              <a:latin typeface="+mj-lt"/>
              <a:ea typeface="+mj-ea"/>
              <a:cs typeface="+mj-cs"/>
            </a:endParaRPr>
          </a:p>
        </p:txBody>
      </p:sp>
      <p:pic>
        <p:nvPicPr>
          <p:cNvPr id="6" name="Picture 5">
            <a:extLst>
              <a:ext uri="{FF2B5EF4-FFF2-40B4-BE49-F238E27FC236}">
                <a16:creationId xmlns:a16="http://schemas.microsoft.com/office/drawing/2014/main" id="{3383DA70-A03C-937D-DD70-8FC2E15F8F80}"/>
              </a:ext>
            </a:extLst>
          </p:cNvPr>
          <p:cNvPicPr>
            <a:picLocks noChangeAspect="1"/>
          </p:cNvPicPr>
          <p:nvPr/>
        </p:nvPicPr>
        <p:blipFill>
          <a:blip r:embed="rId3"/>
          <a:stretch>
            <a:fillRect/>
          </a:stretch>
        </p:blipFill>
        <p:spPr>
          <a:xfrm>
            <a:off x="472864" y="1263538"/>
            <a:ext cx="8198271" cy="4330923"/>
          </a:xfrm>
          <a:prstGeom prst="rect">
            <a:avLst/>
          </a:prstGeom>
        </p:spPr>
      </p:pic>
    </p:spTree>
    <p:extLst>
      <p:ext uri="{BB962C8B-B14F-4D97-AF65-F5344CB8AC3E}">
        <p14:creationId xmlns:p14="http://schemas.microsoft.com/office/powerpoint/2010/main" val="257167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777CB1-AD6F-6D48-B3ED-CE2F5E48CC97}"/>
              </a:ext>
            </a:extLst>
          </p:cNvPr>
          <p:cNvSpPr>
            <a:spLocks noGrp="1"/>
          </p:cNvSpPr>
          <p:nvPr>
            <p:ph idx="1"/>
          </p:nvPr>
        </p:nvSpPr>
        <p:spPr>
          <a:xfrm>
            <a:off x="249383" y="187037"/>
            <a:ext cx="7294418" cy="5604164"/>
          </a:xfrm>
        </p:spPr>
        <p:txBody>
          <a:bodyPr/>
          <a:lstStyle/>
          <a:p>
            <a:pPr marL="0" indent="0">
              <a:buNone/>
            </a:pPr>
            <a:r>
              <a:rPr lang="en-US" dirty="0"/>
              <a:t>For Doctor: Login Page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7825A80-9CAF-A1B3-6383-14908C543846}"/>
              </a:ext>
            </a:extLst>
          </p:cNvPr>
          <p:cNvPicPr>
            <a:picLocks noChangeAspect="1"/>
          </p:cNvPicPr>
          <p:nvPr/>
        </p:nvPicPr>
        <p:blipFill>
          <a:blip r:embed="rId2"/>
          <a:stretch>
            <a:fillRect/>
          </a:stretch>
        </p:blipFill>
        <p:spPr>
          <a:xfrm>
            <a:off x="498763" y="1066799"/>
            <a:ext cx="8307159" cy="4945508"/>
          </a:xfrm>
          <a:prstGeom prst="rect">
            <a:avLst/>
          </a:prstGeom>
        </p:spPr>
      </p:pic>
    </p:spTree>
    <p:extLst>
      <p:ext uri="{BB962C8B-B14F-4D97-AF65-F5344CB8AC3E}">
        <p14:creationId xmlns:p14="http://schemas.microsoft.com/office/powerpoint/2010/main" val="230464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57AE2-9FC4-69CF-D1E5-969CDD9AE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1D1165-BB62-9CFF-E22B-B4BA94166D44}"/>
              </a:ext>
            </a:extLst>
          </p:cNvPr>
          <p:cNvSpPr>
            <a:spLocks noGrp="1"/>
          </p:cNvSpPr>
          <p:nvPr>
            <p:ph idx="1"/>
          </p:nvPr>
        </p:nvSpPr>
        <p:spPr>
          <a:xfrm>
            <a:off x="249383" y="187037"/>
            <a:ext cx="7294418" cy="5604164"/>
          </a:xfrm>
        </p:spPr>
        <p:txBody>
          <a:bodyPr/>
          <a:lstStyle/>
          <a:p>
            <a:pPr marL="0" indent="0">
              <a:buNone/>
            </a:pPr>
            <a:r>
              <a:rPr lang="en-US" dirty="0"/>
              <a:t>Doctor: Prediction and Patient Dashboard:</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8357CA6-8D5E-3744-6334-8547F54BD8F5}"/>
              </a:ext>
            </a:extLst>
          </p:cNvPr>
          <p:cNvPicPr>
            <a:picLocks noChangeAspect="1"/>
          </p:cNvPicPr>
          <p:nvPr/>
        </p:nvPicPr>
        <p:blipFill>
          <a:blip r:embed="rId3"/>
          <a:stretch>
            <a:fillRect/>
          </a:stretch>
        </p:blipFill>
        <p:spPr>
          <a:xfrm>
            <a:off x="323273" y="789175"/>
            <a:ext cx="7667724" cy="2760253"/>
          </a:xfrm>
          <a:prstGeom prst="rect">
            <a:avLst/>
          </a:prstGeom>
        </p:spPr>
      </p:pic>
      <p:pic>
        <p:nvPicPr>
          <p:cNvPr id="6" name="Picture 5">
            <a:extLst>
              <a:ext uri="{FF2B5EF4-FFF2-40B4-BE49-F238E27FC236}">
                <a16:creationId xmlns:a16="http://schemas.microsoft.com/office/drawing/2014/main" id="{CBF57A92-4331-83E6-C855-D4FA8E89ACD1}"/>
              </a:ext>
            </a:extLst>
          </p:cNvPr>
          <p:cNvPicPr>
            <a:picLocks noChangeAspect="1"/>
          </p:cNvPicPr>
          <p:nvPr/>
        </p:nvPicPr>
        <p:blipFill>
          <a:blip r:embed="rId4"/>
          <a:stretch>
            <a:fillRect/>
          </a:stretch>
        </p:blipFill>
        <p:spPr>
          <a:xfrm>
            <a:off x="323273" y="3687142"/>
            <a:ext cx="7667725" cy="2983821"/>
          </a:xfrm>
          <a:prstGeom prst="rect">
            <a:avLst/>
          </a:prstGeom>
        </p:spPr>
      </p:pic>
    </p:spTree>
    <p:extLst>
      <p:ext uri="{BB962C8B-B14F-4D97-AF65-F5344CB8AC3E}">
        <p14:creationId xmlns:p14="http://schemas.microsoft.com/office/powerpoint/2010/main" val="263759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50BB9-8A59-71B0-20DD-E92466BC52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4983E92-8875-27FE-3D39-1ECD0EB3D0E2}"/>
              </a:ext>
            </a:extLst>
          </p:cNvPr>
          <p:cNvSpPr txBox="1"/>
          <p:nvPr/>
        </p:nvSpPr>
        <p:spPr>
          <a:xfrm>
            <a:off x="1196451" y="1101436"/>
            <a:ext cx="6751097" cy="1122219"/>
          </a:xfrm>
          <a:prstGeom prst="rect">
            <a:avLst/>
          </a:prstGeom>
        </p:spPr>
        <p:txBody>
          <a:bodyPr vert="horz" lIns="91440" tIns="45720" rIns="91440" bIns="45720" rtlCol="0" anchor="b">
            <a:normAutofit/>
          </a:bodyPr>
          <a:lstStyle/>
          <a:p>
            <a:pPr algn="ctr" defTabSz="914400" fontAlgn="base">
              <a:lnSpc>
                <a:spcPct val="90000"/>
              </a:lnSpc>
              <a:spcBef>
                <a:spcPct val="0"/>
              </a:spcBef>
              <a:spcAft>
                <a:spcPts val="800"/>
              </a:spcAft>
            </a:pPr>
            <a:r>
              <a:rPr lang="en-US" sz="1600" b="1" u="none" strike="noStrike" cap="all" dirty="0">
                <a:effectLst>
                  <a:outerShdw blurRad="50800" dist="63500" dir="2700000" algn="tl" rotWithShape="0">
                    <a:srgbClr val="000000">
                      <a:alpha val="48000"/>
                    </a:srgbClr>
                  </a:outerShdw>
                </a:effectLst>
                <a:latin typeface="+mj-lt"/>
                <a:ea typeface="+mj-ea"/>
                <a:cs typeface="+mj-cs"/>
              </a:rPr>
              <a:t>Doctor’s Prediction dashboard: </a:t>
            </a:r>
          </a:p>
          <a:p>
            <a:pPr algn="ctr" defTabSz="914400">
              <a:lnSpc>
                <a:spcPct val="90000"/>
              </a:lnSpc>
              <a:spcBef>
                <a:spcPct val="0"/>
              </a:spcBef>
            </a:pPr>
            <a:endParaRPr lang="en-US" sz="4100" b="1" cap="all" dirty="0">
              <a:effectLst>
                <a:outerShdw blurRad="50800" dist="63500" dir="2700000" algn="tl" rotWithShape="0">
                  <a:srgbClr val="000000">
                    <a:alpha val="48000"/>
                  </a:srgbClr>
                </a:outerShdw>
              </a:effectLst>
              <a:latin typeface="+mj-lt"/>
              <a:ea typeface="+mj-ea"/>
              <a:cs typeface="+mj-cs"/>
            </a:endParaRPr>
          </a:p>
        </p:txBody>
      </p:sp>
      <p:pic>
        <p:nvPicPr>
          <p:cNvPr id="12290" name="Picture 2">
            <a:extLst>
              <a:ext uri="{FF2B5EF4-FFF2-40B4-BE49-F238E27FC236}">
                <a16:creationId xmlns:a16="http://schemas.microsoft.com/office/drawing/2014/main" id="{6D48934F-84AF-A7D4-6A5A-27B1D0B4A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28800"/>
            <a:ext cx="8570913" cy="430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327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592-4AC8-6B4D-DE4D-13B4D142BF34}"/>
              </a:ext>
            </a:extLst>
          </p:cNvPr>
          <p:cNvSpPr>
            <a:spLocks noGrp="1"/>
          </p:cNvSpPr>
          <p:nvPr>
            <p:ph type="title"/>
          </p:nvPr>
        </p:nvSpPr>
        <p:spPr/>
        <p:txBody>
          <a:bodyPr/>
          <a:lstStyle/>
          <a:p>
            <a:r>
              <a:rPr lang="en-US" dirty="0"/>
              <a:t>Researcher dashboard:</a:t>
            </a:r>
          </a:p>
        </p:txBody>
      </p:sp>
      <p:pic>
        <p:nvPicPr>
          <p:cNvPr id="5" name="Picture 4">
            <a:extLst>
              <a:ext uri="{FF2B5EF4-FFF2-40B4-BE49-F238E27FC236}">
                <a16:creationId xmlns:a16="http://schemas.microsoft.com/office/drawing/2014/main" id="{E6D98D13-5E1D-8511-7B92-D0928DDBA9C1}"/>
              </a:ext>
            </a:extLst>
          </p:cNvPr>
          <p:cNvPicPr>
            <a:picLocks noChangeAspect="1"/>
          </p:cNvPicPr>
          <p:nvPr/>
        </p:nvPicPr>
        <p:blipFill>
          <a:blip r:embed="rId3"/>
          <a:stretch>
            <a:fillRect/>
          </a:stretch>
        </p:blipFill>
        <p:spPr>
          <a:xfrm>
            <a:off x="685345" y="1935922"/>
            <a:ext cx="7765323" cy="4459911"/>
          </a:xfrm>
          <a:prstGeom prst="rect">
            <a:avLst/>
          </a:prstGeom>
        </p:spPr>
      </p:pic>
    </p:spTree>
    <p:extLst>
      <p:ext uri="{BB962C8B-B14F-4D97-AF65-F5344CB8AC3E}">
        <p14:creationId xmlns:p14="http://schemas.microsoft.com/office/powerpoint/2010/main" val="234337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A960-6BDA-638E-65AD-B8C1E467B4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DE5BC-3C95-680B-7A7F-8A35F52505E5}"/>
              </a:ext>
            </a:extLst>
          </p:cNvPr>
          <p:cNvSpPr>
            <a:spLocks noGrp="1"/>
          </p:cNvSpPr>
          <p:nvPr>
            <p:ph idx="1"/>
          </p:nvPr>
        </p:nvSpPr>
        <p:spPr>
          <a:xfrm>
            <a:off x="249383" y="76200"/>
            <a:ext cx="7294418" cy="5604164"/>
          </a:xfrm>
        </p:spPr>
        <p:txBody>
          <a:bodyPr/>
          <a:lstStyle/>
          <a:p>
            <a:pPr marL="0" indent="0">
              <a:buNone/>
            </a:pPr>
            <a:r>
              <a:rPr lang="en-US" dirty="0"/>
              <a:t>For ML Researcher:</a:t>
            </a:r>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9962C656-A30C-39BB-F090-89A89BDAB5B2}"/>
              </a:ext>
            </a:extLst>
          </p:cNvPr>
          <p:cNvPicPr>
            <a:picLocks noChangeAspect="1"/>
          </p:cNvPicPr>
          <p:nvPr/>
        </p:nvPicPr>
        <p:blipFill>
          <a:blip r:embed="rId2"/>
          <a:stretch>
            <a:fillRect/>
          </a:stretch>
        </p:blipFill>
        <p:spPr>
          <a:xfrm>
            <a:off x="103451" y="799103"/>
            <a:ext cx="4403894" cy="4678061"/>
          </a:xfrm>
          <a:prstGeom prst="rect">
            <a:avLst/>
          </a:prstGeom>
        </p:spPr>
      </p:pic>
      <p:pic>
        <p:nvPicPr>
          <p:cNvPr id="6" name="Picture 5">
            <a:extLst>
              <a:ext uri="{FF2B5EF4-FFF2-40B4-BE49-F238E27FC236}">
                <a16:creationId xmlns:a16="http://schemas.microsoft.com/office/drawing/2014/main" id="{5175267E-6058-665C-DB72-59FA6D39422E}"/>
              </a:ext>
            </a:extLst>
          </p:cNvPr>
          <p:cNvPicPr>
            <a:picLocks noChangeAspect="1"/>
          </p:cNvPicPr>
          <p:nvPr/>
        </p:nvPicPr>
        <p:blipFill>
          <a:blip r:embed="rId3"/>
          <a:stretch>
            <a:fillRect/>
          </a:stretch>
        </p:blipFill>
        <p:spPr>
          <a:xfrm>
            <a:off x="4572000" y="799103"/>
            <a:ext cx="4277002" cy="4678061"/>
          </a:xfrm>
          <a:prstGeom prst="rect">
            <a:avLst/>
          </a:prstGeom>
        </p:spPr>
      </p:pic>
    </p:spTree>
    <p:extLst>
      <p:ext uri="{BB962C8B-B14F-4D97-AF65-F5344CB8AC3E}">
        <p14:creationId xmlns:p14="http://schemas.microsoft.com/office/powerpoint/2010/main" val="156087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42FE-4C57-88D8-9090-E861842BE5C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391AFC-179A-3518-9A69-C27304B646C8}"/>
              </a:ext>
            </a:extLst>
          </p:cNvPr>
          <p:cNvSpPr>
            <a:spLocks noGrp="1"/>
          </p:cNvSpPr>
          <p:nvPr>
            <p:ph idx="1"/>
          </p:nvPr>
        </p:nvSpPr>
        <p:spPr>
          <a:xfrm>
            <a:off x="249383" y="578699"/>
            <a:ext cx="7294418" cy="7034866"/>
          </a:xfrm>
        </p:spPr>
        <p:txBody>
          <a:bodyPr/>
          <a:lstStyle/>
          <a:p>
            <a:pPr marL="0" indent="0">
              <a:buNone/>
            </a:pPr>
            <a:r>
              <a:rPr lang="en-US" dirty="0"/>
              <a:t>ML Researcher: Algorithm  </a:t>
            </a:r>
            <a:r>
              <a:rPr lang="en-US" dirty="0" err="1"/>
              <a:t>DashBoard</a:t>
            </a:r>
            <a:r>
              <a:rPr lang="en-US" dirty="0"/>
              <a:t>:</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56E79225-1126-425C-25B6-6218E5836409}"/>
              </a:ext>
            </a:extLst>
          </p:cNvPr>
          <p:cNvPicPr>
            <a:picLocks noChangeAspect="1"/>
          </p:cNvPicPr>
          <p:nvPr/>
        </p:nvPicPr>
        <p:blipFill>
          <a:blip r:embed="rId2"/>
          <a:stretch>
            <a:fillRect/>
          </a:stretch>
        </p:blipFill>
        <p:spPr>
          <a:xfrm>
            <a:off x="120074" y="1154132"/>
            <a:ext cx="3971636" cy="2952221"/>
          </a:xfrm>
          <a:prstGeom prst="rect">
            <a:avLst/>
          </a:prstGeom>
        </p:spPr>
      </p:pic>
      <p:pic>
        <p:nvPicPr>
          <p:cNvPr id="6" name="Picture 5">
            <a:extLst>
              <a:ext uri="{FF2B5EF4-FFF2-40B4-BE49-F238E27FC236}">
                <a16:creationId xmlns:a16="http://schemas.microsoft.com/office/drawing/2014/main" id="{49CB5D00-9817-1963-9B66-F150483D10BD}"/>
              </a:ext>
            </a:extLst>
          </p:cNvPr>
          <p:cNvPicPr>
            <a:picLocks noChangeAspect="1"/>
          </p:cNvPicPr>
          <p:nvPr/>
        </p:nvPicPr>
        <p:blipFill>
          <a:blip r:embed="rId3"/>
          <a:stretch>
            <a:fillRect/>
          </a:stretch>
        </p:blipFill>
        <p:spPr>
          <a:xfrm>
            <a:off x="4396508" y="1154133"/>
            <a:ext cx="4747491" cy="2952221"/>
          </a:xfrm>
          <a:prstGeom prst="rect">
            <a:avLst/>
          </a:prstGeom>
        </p:spPr>
      </p:pic>
      <p:pic>
        <p:nvPicPr>
          <p:cNvPr id="8" name="Picture 7">
            <a:extLst>
              <a:ext uri="{FF2B5EF4-FFF2-40B4-BE49-F238E27FC236}">
                <a16:creationId xmlns:a16="http://schemas.microsoft.com/office/drawing/2014/main" id="{B1F542F9-9B90-1B28-4FF6-C6E7C420B766}"/>
              </a:ext>
            </a:extLst>
          </p:cNvPr>
          <p:cNvPicPr>
            <a:picLocks noChangeAspect="1"/>
          </p:cNvPicPr>
          <p:nvPr/>
        </p:nvPicPr>
        <p:blipFill>
          <a:blip r:embed="rId4"/>
          <a:stretch>
            <a:fillRect/>
          </a:stretch>
        </p:blipFill>
        <p:spPr>
          <a:xfrm>
            <a:off x="2511319" y="4205708"/>
            <a:ext cx="4064972" cy="2482949"/>
          </a:xfrm>
          <a:prstGeom prst="rect">
            <a:avLst/>
          </a:prstGeom>
        </p:spPr>
      </p:pic>
    </p:spTree>
    <p:extLst>
      <p:ext uri="{BB962C8B-B14F-4D97-AF65-F5344CB8AC3E}">
        <p14:creationId xmlns:p14="http://schemas.microsoft.com/office/powerpoint/2010/main" val="2602015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6B27B-BB72-A6AC-D977-F496D03EE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CC137-C544-34C8-75ED-06C53F7DC3ED}"/>
              </a:ext>
            </a:extLst>
          </p:cNvPr>
          <p:cNvSpPr>
            <a:spLocks noGrp="1"/>
          </p:cNvSpPr>
          <p:nvPr>
            <p:ph type="title"/>
          </p:nvPr>
        </p:nvSpPr>
        <p:spPr>
          <a:xfrm>
            <a:off x="352838" y="-68368"/>
            <a:ext cx="7765321" cy="1326321"/>
          </a:xfrm>
        </p:spPr>
        <p:txBody>
          <a:bodyPr/>
          <a:lstStyle/>
          <a:p>
            <a:r>
              <a:rPr lang="en-US" dirty="0"/>
              <a:t>Website demo</a:t>
            </a:r>
          </a:p>
        </p:txBody>
      </p:sp>
    </p:spTree>
    <p:extLst>
      <p:ext uri="{BB962C8B-B14F-4D97-AF65-F5344CB8AC3E}">
        <p14:creationId xmlns:p14="http://schemas.microsoft.com/office/powerpoint/2010/main" val="954073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6655-E68F-1E8C-D999-36EF9B718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A9B725-25B3-96B8-9C48-DA525BC83041}"/>
              </a:ext>
            </a:extLst>
          </p:cNvPr>
          <p:cNvSpPr>
            <a:spLocks noGrp="1"/>
          </p:cNvSpPr>
          <p:nvPr>
            <p:ph type="title"/>
          </p:nvPr>
        </p:nvSpPr>
        <p:spPr>
          <a:xfrm>
            <a:off x="583747" y="550468"/>
            <a:ext cx="7765321" cy="1326321"/>
          </a:xfrm>
        </p:spPr>
        <p:txBody>
          <a:bodyPr/>
          <a:lstStyle/>
          <a:p>
            <a:r>
              <a:rPr lang="en-US" dirty="0"/>
              <a:t>PROJECT SOURCE CODE </a:t>
            </a:r>
          </a:p>
        </p:txBody>
      </p:sp>
      <p:pic>
        <p:nvPicPr>
          <p:cNvPr id="4" name="Picture 3">
            <a:extLst>
              <a:ext uri="{FF2B5EF4-FFF2-40B4-BE49-F238E27FC236}">
                <a16:creationId xmlns:a16="http://schemas.microsoft.com/office/drawing/2014/main" id="{6E00EC71-2FF4-72FD-652E-588DA01E658C}"/>
              </a:ext>
            </a:extLst>
          </p:cNvPr>
          <p:cNvPicPr>
            <a:picLocks noChangeAspect="1"/>
          </p:cNvPicPr>
          <p:nvPr/>
        </p:nvPicPr>
        <p:blipFill>
          <a:blip r:embed="rId2"/>
          <a:stretch>
            <a:fillRect/>
          </a:stretch>
        </p:blipFill>
        <p:spPr>
          <a:xfrm>
            <a:off x="583747" y="1548441"/>
            <a:ext cx="8026400" cy="5013361"/>
          </a:xfrm>
          <a:prstGeom prst="rect">
            <a:avLst/>
          </a:prstGeom>
        </p:spPr>
      </p:pic>
    </p:spTree>
    <p:extLst>
      <p:ext uri="{BB962C8B-B14F-4D97-AF65-F5344CB8AC3E}">
        <p14:creationId xmlns:p14="http://schemas.microsoft.com/office/powerpoint/2010/main" val="351915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354B-DD91-705E-5286-C146E1E82B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0477F-4E65-B248-20C2-84C75F366C53}"/>
              </a:ext>
            </a:extLst>
          </p:cNvPr>
          <p:cNvSpPr>
            <a:spLocks noGrp="1"/>
          </p:cNvSpPr>
          <p:nvPr>
            <p:ph type="title"/>
          </p:nvPr>
        </p:nvSpPr>
        <p:spPr>
          <a:xfrm>
            <a:off x="689339" y="2342323"/>
            <a:ext cx="7765321" cy="1326321"/>
          </a:xfrm>
        </p:spPr>
        <p:txBody>
          <a:bodyPr/>
          <a:lstStyle/>
          <a:p>
            <a:r>
              <a:rPr lang="en-US" dirty="0">
                <a:hlinkClick r:id="rId2" action="ppaction://hlinkfile"/>
              </a:rPr>
              <a:t>KAGGLE</a:t>
            </a:r>
            <a:r>
              <a:rPr lang="en-US" dirty="0"/>
              <a:t> demo</a:t>
            </a:r>
          </a:p>
        </p:txBody>
      </p:sp>
    </p:spTree>
    <p:extLst>
      <p:ext uri="{BB962C8B-B14F-4D97-AF65-F5344CB8AC3E}">
        <p14:creationId xmlns:p14="http://schemas.microsoft.com/office/powerpoint/2010/main" val="43942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Product Overview</a:t>
            </a:r>
          </a:p>
        </p:txBody>
      </p:sp>
      <p:graphicFrame>
        <p:nvGraphicFramePr>
          <p:cNvPr id="5" name="Content Placeholder 2">
            <a:extLst>
              <a:ext uri="{FF2B5EF4-FFF2-40B4-BE49-F238E27FC236}">
                <a16:creationId xmlns:a16="http://schemas.microsoft.com/office/drawing/2014/main" id="{C9D0EB8B-5144-F512-515D-04F86369CD9B}"/>
              </a:ext>
            </a:extLst>
          </p:cNvPr>
          <p:cNvGraphicFramePr>
            <a:graphicFrameLocks noGrp="1"/>
          </p:cNvGraphicFramePr>
          <p:nvPr>
            <p:ph idx="1"/>
          </p:nvPr>
        </p:nvGraphicFramePr>
        <p:xfrm>
          <a:off x="685346" y="2096064"/>
          <a:ext cx="7765322" cy="3695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5150" y="609600"/>
            <a:ext cx="3565517" cy="1326321"/>
          </a:xfrm>
        </p:spPr>
        <p:txBody>
          <a:bodyPr>
            <a:normAutofit/>
          </a:bodyPr>
          <a:lstStyle/>
          <a:p>
            <a:r>
              <a:t>Future Plan</a:t>
            </a:r>
          </a:p>
        </p:txBody>
      </p:sp>
      <p:pic>
        <p:nvPicPr>
          <p:cNvPr id="5" name="Picture 4" descr="Computer script on a screen">
            <a:extLst>
              <a:ext uri="{FF2B5EF4-FFF2-40B4-BE49-F238E27FC236}">
                <a16:creationId xmlns:a16="http://schemas.microsoft.com/office/drawing/2014/main" id="{DF1369D1-BF24-9FEC-DB49-CB38B40FD626}"/>
              </a:ext>
            </a:extLst>
          </p:cNvPr>
          <p:cNvPicPr>
            <a:picLocks noChangeAspect="1"/>
          </p:cNvPicPr>
          <p:nvPr/>
        </p:nvPicPr>
        <p:blipFill>
          <a:blip r:embed="rId4"/>
          <a:srcRect l="7864" r="47636" b="-1"/>
          <a:stretch/>
        </p:blipFill>
        <p:spPr>
          <a:xfrm>
            <a:off x="20" y="10"/>
            <a:ext cx="4571980" cy="6857990"/>
          </a:xfrm>
          <a:prstGeom prst="rect">
            <a:avLst/>
          </a:prstGeom>
        </p:spPr>
      </p:pic>
      <p:sp>
        <p:nvSpPr>
          <p:cNvPr id="3" name="Content Placeholder 2"/>
          <p:cNvSpPr>
            <a:spLocks noGrp="1"/>
          </p:cNvSpPr>
          <p:nvPr>
            <p:ph idx="1"/>
          </p:nvPr>
        </p:nvSpPr>
        <p:spPr>
          <a:xfrm>
            <a:off x="4885150" y="2096063"/>
            <a:ext cx="4051029" cy="4408645"/>
          </a:xfrm>
        </p:spPr>
        <p:txBody>
          <a:bodyPr>
            <a:normAutofit fontScale="32500" lnSpcReduction="20000"/>
          </a:bodyPr>
          <a:lstStyle/>
          <a:p>
            <a:pPr>
              <a:lnSpc>
                <a:spcPct val="110000"/>
              </a:lnSpc>
            </a:pPr>
            <a:r>
              <a:rPr lang="en-IN" sz="4900" b="1" dirty="0"/>
              <a:t>Scalability for Large-Scale Deployments</a:t>
            </a:r>
          </a:p>
          <a:p>
            <a:pPr>
              <a:lnSpc>
                <a:spcPct val="110000"/>
              </a:lnSpc>
              <a:buFontTx/>
              <a:buChar char="-"/>
            </a:pPr>
            <a:r>
              <a:rPr lang="en-IN" sz="4300" dirty="0"/>
              <a:t>Cloud-based serverless architecture.</a:t>
            </a:r>
          </a:p>
          <a:p>
            <a:pPr>
              <a:lnSpc>
                <a:spcPct val="110000"/>
              </a:lnSpc>
              <a:buFontTx/>
              <a:buChar char="-"/>
            </a:pPr>
            <a:r>
              <a:rPr lang="en-IN" sz="4300" dirty="0"/>
              <a:t>Auto-scaling to handle high user volumes.</a:t>
            </a:r>
          </a:p>
          <a:p>
            <a:pPr>
              <a:lnSpc>
                <a:spcPct val="110000"/>
              </a:lnSpc>
            </a:pPr>
            <a:endParaRPr lang="en-IN" sz="4900" b="1" dirty="0"/>
          </a:p>
          <a:p>
            <a:pPr>
              <a:lnSpc>
                <a:spcPct val="110000"/>
              </a:lnSpc>
            </a:pPr>
            <a:r>
              <a:rPr lang="en-US" sz="4900" b="1" dirty="0"/>
              <a:t>A Research Collaboration Platform</a:t>
            </a:r>
          </a:p>
          <a:p>
            <a:pPr>
              <a:lnSpc>
                <a:spcPct val="110000"/>
              </a:lnSpc>
              <a:buFontTx/>
              <a:buChar char="-"/>
            </a:pPr>
            <a:r>
              <a:rPr lang="en-US" sz="3500" dirty="0"/>
              <a:t>Shared platform for dataset uploads and model testing.</a:t>
            </a:r>
          </a:p>
          <a:p>
            <a:pPr>
              <a:lnSpc>
                <a:spcPct val="110000"/>
              </a:lnSpc>
              <a:buFontTx/>
              <a:buChar char="-"/>
            </a:pPr>
            <a:r>
              <a:rPr lang="en-US" sz="3500" dirty="0"/>
              <a:t>Repository for peer-reviewed AI models and algorithms.</a:t>
            </a:r>
          </a:p>
          <a:p>
            <a:pPr>
              <a:lnSpc>
                <a:spcPct val="110000"/>
              </a:lnSpc>
              <a:buFontTx/>
              <a:buChar char="-"/>
            </a:pPr>
            <a:endParaRPr lang="en-US" sz="4900" b="1" dirty="0"/>
          </a:p>
          <a:p>
            <a:pPr>
              <a:lnSpc>
                <a:spcPct val="110000"/>
              </a:lnSpc>
            </a:pPr>
            <a:r>
              <a:rPr lang="en-US" sz="4900" b="1" dirty="0"/>
              <a:t>Advanced Analytics and Predictive Modeling</a:t>
            </a:r>
          </a:p>
          <a:p>
            <a:pPr marL="0" indent="0">
              <a:lnSpc>
                <a:spcPct val="110000"/>
              </a:lnSpc>
              <a:buNone/>
            </a:pPr>
            <a:r>
              <a:rPr lang="en-US" sz="3500" dirty="0"/>
              <a:t>-  Longitudinal tracking of tumor changes.</a:t>
            </a:r>
          </a:p>
          <a:p>
            <a:pPr marL="0" indent="0">
              <a:lnSpc>
                <a:spcPct val="110000"/>
              </a:lnSpc>
              <a:buNone/>
            </a:pPr>
            <a:r>
              <a:rPr lang="en-US" sz="3500" dirty="0"/>
              <a:t>-  AI-driven outcome prediction and monitoring.</a:t>
            </a:r>
          </a:p>
          <a:p>
            <a:pPr marL="0" indent="0">
              <a:lnSpc>
                <a:spcPct val="110000"/>
              </a:lnSpc>
              <a:buNone/>
            </a:pPr>
            <a:endParaRPr lang="en-US" dirty="0"/>
          </a:p>
        </p:txBody>
      </p:sp>
      <p:cxnSp>
        <p:nvCxnSpPr>
          <p:cNvPr id="9" name="Straight Connector 8">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992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1CEE-2BED-5431-DD9B-C9DC8BAC37BA}"/>
              </a:ext>
            </a:extLst>
          </p:cNvPr>
          <p:cNvSpPr>
            <a:spLocks noGrp="1"/>
          </p:cNvSpPr>
          <p:nvPr>
            <p:ph type="title"/>
          </p:nvPr>
        </p:nvSpPr>
        <p:spPr>
          <a:xfrm>
            <a:off x="4885150" y="609600"/>
            <a:ext cx="3565517" cy="1326321"/>
          </a:xfrm>
        </p:spPr>
        <p:txBody>
          <a:bodyPr>
            <a:normAutofit/>
          </a:bodyPr>
          <a:lstStyle/>
          <a:p>
            <a:r>
              <a:rPr lang="en-US"/>
              <a:t>Conclusion</a:t>
            </a:r>
            <a:br>
              <a:rPr lang="en-US"/>
            </a:br>
            <a:endParaRPr lang="en-US" dirty="0"/>
          </a:p>
        </p:txBody>
      </p:sp>
      <p:pic>
        <p:nvPicPr>
          <p:cNvPr id="4" name="Picture 3">
            <a:extLst>
              <a:ext uri="{FF2B5EF4-FFF2-40B4-BE49-F238E27FC236}">
                <a16:creationId xmlns:a16="http://schemas.microsoft.com/office/drawing/2014/main" id="{731966FA-E4D9-1FB7-EA71-3A7C63048641}"/>
              </a:ext>
            </a:extLst>
          </p:cNvPr>
          <p:cNvPicPr>
            <a:picLocks noChangeAspect="1"/>
          </p:cNvPicPr>
          <p:nvPr/>
        </p:nvPicPr>
        <p:blipFill>
          <a:blip r:embed="rId4"/>
          <a:srcRect l="24558" r="9941" b="-2"/>
          <a:stretch/>
        </p:blipFill>
        <p:spPr>
          <a:xfrm>
            <a:off x="20" y="10"/>
            <a:ext cx="4571980" cy="6857990"/>
          </a:xfrm>
          <a:prstGeom prst="rect">
            <a:avLst/>
          </a:prstGeom>
        </p:spPr>
      </p:pic>
      <p:sp>
        <p:nvSpPr>
          <p:cNvPr id="3" name="Content Placeholder 2">
            <a:extLst>
              <a:ext uri="{FF2B5EF4-FFF2-40B4-BE49-F238E27FC236}">
                <a16:creationId xmlns:a16="http://schemas.microsoft.com/office/drawing/2014/main" id="{2545C420-4DBD-65A2-04A0-5DA5095CA2EA}"/>
              </a:ext>
            </a:extLst>
          </p:cNvPr>
          <p:cNvSpPr>
            <a:spLocks noGrp="1"/>
          </p:cNvSpPr>
          <p:nvPr>
            <p:ph idx="1"/>
          </p:nvPr>
        </p:nvSpPr>
        <p:spPr>
          <a:xfrm>
            <a:off x="4885150" y="2096064"/>
            <a:ext cx="3565517" cy="3695136"/>
          </a:xfrm>
        </p:spPr>
        <p:txBody>
          <a:bodyPr>
            <a:normAutofit/>
          </a:bodyPr>
          <a:lstStyle/>
          <a:p>
            <a:pPr>
              <a:lnSpc>
                <a:spcPct val="110000"/>
              </a:lnSpc>
            </a:pPr>
            <a:r>
              <a:rPr lang="en-US" sz="1700" dirty="0"/>
              <a:t>Our AI-powered MRI analysis system offers accuracy, accessibility, and security for brain tumor detection. We're committed to pushing the boundaries of medical diagnosis, empowering doctors and researchers, and improving patient outcomes. Join us in revolutionizing healthcare with AI!</a:t>
            </a:r>
          </a:p>
          <a:p>
            <a:pPr>
              <a:lnSpc>
                <a:spcPct val="110000"/>
              </a:lnSpc>
            </a:pPr>
            <a:endParaRPr lang="en-US" sz="1700" dirty="0"/>
          </a:p>
        </p:txBody>
      </p:sp>
      <p:cxnSp>
        <p:nvCxnSpPr>
          <p:cNvPr id="9" name="Straight Connector 8">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992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985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6014E-2CC6-30B1-DA2A-09882CB10A6E}"/>
              </a:ext>
            </a:extLst>
          </p:cNvPr>
          <p:cNvSpPr txBox="1"/>
          <p:nvPr/>
        </p:nvSpPr>
        <p:spPr>
          <a:xfrm>
            <a:off x="685346" y="2096064"/>
            <a:ext cx="4764618" cy="3695136"/>
          </a:xfrm>
          <a:prstGeom prst="rect">
            <a:avLst/>
          </a:prstGeom>
        </p:spPr>
        <p:txBody>
          <a:bodyPr vert="horz" lIns="91440" tIns="45720" rIns="91440" bIns="45720" rtlCol="0">
            <a:normAutofit/>
          </a:bodyPr>
          <a:lstStyle/>
          <a:p>
            <a:pPr indent="-228600" defTabSz="914400">
              <a:lnSpc>
                <a:spcPct val="120000"/>
              </a:lnSpc>
              <a:spcAft>
                <a:spcPts val="600"/>
              </a:spcAft>
              <a:buFont typeface="Arial" panose="020B0604020202020204" pitchFamily="34" charset="0"/>
              <a:buChar char="•"/>
            </a:pPr>
            <a:r>
              <a:rPr lang="en-US" dirty="0">
                <a:effectLst>
                  <a:outerShdw blurRad="50800" dist="38100" dir="2700000" algn="tl" rotWithShape="0">
                    <a:srgbClr val="000000">
                      <a:alpha val="48000"/>
                    </a:srgbClr>
                  </a:outerShdw>
                </a:effectLst>
              </a:rPr>
              <a:t>Thank You!</a:t>
            </a:r>
          </a:p>
        </p:txBody>
      </p:sp>
      <p:pic>
        <p:nvPicPr>
          <p:cNvPr id="6" name="Graphic 5" descr="Handshake">
            <a:extLst>
              <a:ext uri="{FF2B5EF4-FFF2-40B4-BE49-F238E27FC236}">
                <a16:creationId xmlns:a16="http://schemas.microsoft.com/office/drawing/2014/main" id="{86643E13-B493-DD97-0E7E-FB82B806D7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9052" y="2640608"/>
            <a:ext cx="2633833" cy="2633833"/>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52469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7765321" cy="1326321"/>
          </a:xfrm>
        </p:spPr>
        <p:txBody>
          <a:bodyPr>
            <a:normAutofit/>
          </a:bodyPr>
          <a:lstStyle/>
          <a:p>
            <a:r>
              <a:t>Actors and Goals</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9144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6FD730B-3600-332C-8C27-8A4BCAA81E94}"/>
              </a:ext>
            </a:extLst>
          </p:cNvPr>
          <p:cNvGraphicFramePr>
            <a:graphicFrameLocks noGrp="1"/>
          </p:cNvGraphicFramePr>
          <p:nvPr>
            <p:ph idx="1"/>
            <p:extLst>
              <p:ext uri="{D42A27DB-BD31-4B8C-83A1-F6EECF244321}">
                <p14:modId xmlns:p14="http://schemas.microsoft.com/office/powerpoint/2010/main" val="2959319734"/>
              </p:ext>
            </p:extLst>
          </p:nvPr>
        </p:nvGraphicFramePr>
        <p:xfrm>
          <a:off x="685800" y="2417233"/>
          <a:ext cx="7765256"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D9A3-5220-6A11-D342-5AEE0196FB97}"/>
              </a:ext>
            </a:extLst>
          </p:cNvPr>
          <p:cNvSpPr>
            <a:spLocks noGrp="1"/>
          </p:cNvSpPr>
          <p:nvPr>
            <p:ph type="title"/>
          </p:nvPr>
        </p:nvSpPr>
        <p:spPr/>
        <p:txBody>
          <a:bodyPr/>
          <a:lstStyle/>
          <a:p>
            <a:r>
              <a:rPr lang="en-US" dirty="0"/>
              <a:t>Project Goals And Objectives</a:t>
            </a:r>
          </a:p>
        </p:txBody>
      </p:sp>
      <p:sp>
        <p:nvSpPr>
          <p:cNvPr id="3" name="Content Placeholder 2">
            <a:extLst>
              <a:ext uri="{FF2B5EF4-FFF2-40B4-BE49-F238E27FC236}">
                <a16:creationId xmlns:a16="http://schemas.microsoft.com/office/drawing/2014/main" id="{7A6DDB0E-209B-C0E5-6A32-35F689AC4F16}"/>
              </a:ext>
            </a:extLst>
          </p:cNvPr>
          <p:cNvSpPr>
            <a:spLocks noGrp="1"/>
          </p:cNvSpPr>
          <p:nvPr>
            <p:ph idx="1"/>
          </p:nvPr>
        </p:nvSpPr>
        <p:spPr>
          <a:xfrm>
            <a:off x="685346" y="2096063"/>
            <a:ext cx="7765322" cy="4152335"/>
          </a:xfrm>
        </p:spPr>
        <p:txBody>
          <a:bodyPr/>
          <a:lstStyle/>
          <a:p>
            <a:r>
              <a:rPr lang="en-US" dirty="0"/>
              <a:t>AI-Powered MRI Analysis - Utilizes deep learning algorithms for tumor detection and classification.</a:t>
            </a:r>
          </a:p>
          <a:p>
            <a:r>
              <a:rPr lang="en-US" dirty="0"/>
              <a:t>Comprehensive Reporting - Generates detailed reports for doctors and researchers.</a:t>
            </a:r>
          </a:p>
          <a:p>
            <a:r>
              <a:rPr lang="en-US" dirty="0"/>
              <a:t>Multi-role Support - Provides tailored interfaces for patients, doctors, and researchers.</a:t>
            </a:r>
          </a:p>
          <a:p>
            <a:r>
              <a:rPr lang="en-US" dirty="0"/>
              <a:t>Secure Data Handling - Employs robust security measures to protect patient data.</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7767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356" y="609600"/>
            <a:ext cx="2732362" cy="5603310"/>
          </a:xfrm>
        </p:spPr>
        <p:txBody>
          <a:bodyPr>
            <a:normAutofit/>
          </a:bodyPr>
          <a:lstStyle/>
          <a:p>
            <a:r>
              <a:rPr lang="en-IN" sz="2400"/>
              <a:t>Features Implemented</a:t>
            </a:r>
          </a:p>
        </p:txBody>
      </p:sp>
      <p:graphicFrame>
        <p:nvGraphicFramePr>
          <p:cNvPr id="5" name="Content Placeholder 2">
            <a:extLst>
              <a:ext uri="{FF2B5EF4-FFF2-40B4-BE49-F238E27FC236}">
                <a16:creationId xmlns:a16="http://schemas.microsoft.com/office/drawing/2014/main" id="{068E09F2-B400-5BF6-B820-4D7596FE2DF9}"/>
              </a:ext>
            </a:extLst>
          </p:cNvPr>
          <p:cNvGraphicFramePr>
            <a:graphicFrameLocks noGrp="1"/>
          </p:cNvGraphicFramePr>
          <p:nvPr>
            <p:ph idx="1"/>
            <p:extLst>
              <p:ext uri="{D42A27DB-BD31-4B8C-83A1-F6EECF244321}">
                <p14:modId xmlns:p14="http://schemas.microsoft.com/office/powerpoint/2010/main" val="3062393140"/>
              </p:ext>
            </p:extLst>
          </p:nvPr>
        </p:nvGraphicFramePr>
        <p:xfrm>
          <a:off x="3845718" y="1114425"/>
          <a:ext cx="4443413" cy="4629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0"/>
            <a:ext cx="7765321" cy="1326321"/>
          </a:xfrm>
        </p:spPr>
        <p:txBody>
          <a:bodyPr>
            <a:normAutofit/>
          </a:bodyPr>
          <a:lstStyle/>
          <a:p>
            <a:r>
              <a:t>Functional Requirements</a:t>
            </a:r>
          </a:p>
        </p:txBody>
      </p:sp>
      <p:graphicFrame>
        <p:nvGraphicFramePr>
          <p:cNvPr id="5" name="Content Placeholder 2">
            <a:extLst>
              <a:ext uri="{FF2B5EF4-FFF2-40B4-BE49-F238E27FC236}">
                <a16:creationId xmlns:a16="http://schemas.microsoft.com/office/drawing/2014/main" id="{F1DF52EA-CF62-EBD6-17BC-C1F8CEBB12BB}"/>
              </a:ext>
            </a:extLst>
          </p:cNvPr>
          <p:cNvGraphicFramePr>
            <a:graphicFrameLocks noGrp="1"/>
          </p:cNvGraphicFramePr>
          <p:nvPr>
            <p:ph idx="1"/>
            <p:extLst>
              <p:ext uri="{D42A27DB-BD31-4B8C-83A1-F6EECF244321}">
                <p14:modId xmlns:p14="http://schemas.microsoft.com/office/powerpoint/2010/main" val="2130067055"/>
              </p:ext>
            </p:extLst>
          </p:nvPr>
        </p:nvGraphicFramePr>
        <p:xfrm>
          <a:off x="685800" y="2257654"/>
          <a:ext cx="7765256"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356" y="609600"/>
            <a:ext cx="2732362" cy="5603310"/>
          </a:xfrm>
        </p:spPr>
        <p:txBody>
          <a:bodyPr>
            <a:normAutofit/>
          </a:bodyPr>
          <a:lstStyle/>
          <a:p>
            <a:r>
              <a:rPr lang="en-IN" sz="2100"/>
              <a:t>Nonfunctional Requirements</a:t>
            </a:r>
          </a:p>
        </p:txBody>
      </p:sp>
      <p:graphicFrame>
        <p:nvGraphicFramePr>
          <p:cNvPr id="5" name="Content Placeholder 2">
            <a:extLst>
              <a:ext uri="{FF2B5EF4-FFF2-40B4-BE49-F238E27FC236}">
                <a16:creationId xmlns:a16="http://schemas.microsoft.com/office/drawing/2014/main" id="{A05DCC23-28A6-54CE-16FF-394AB147A96D}"/>
              </a:ext>
            </a:extLst>
          </p:cNvPr>
          <p:cNvGraphicFramePr>
            <a:graphicFrameLocks noGrp="1"/>
          </p:cNvGraphicFramePr>
          <p:nvPr>
            <p:ph idx="1"/>
            <p:extLst>
              <p:ext uri="{D42A27DB-BD31-4B8C-83A1-F6EECF244321}">
                <p14:modId xmlns:p14="http://schemas.microsoft.com/office/powerpoint/2010/main" val="4230114040"/>
              </p:ext>
            </p:extLst>
          </p:nvPr>
        </p:nvGraphicFramePr>
        <p:xfrm>
          <a:off x="3845718" y="1114425"/>
          <a:ext cx="4443413"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347" y="927100"/>
            <a:ext cx="2564074" cy="4616450"/>
          </a:xfrm>
        </p:spPr>
        <p:txBody>
          <a:bodyPr>
            <a:normAutofit/>
          </a:bodyPr>
          <a:lstStyle/>
          <a:p>
            <a:r>
              <a:rPr lang="en-IN" sz="1900"/>
              <a:t>Key Component Implementation</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32021" y="971549"/>
            <a:ext cx="4718646" cy="4616450"/>
          </a:xfrm>
        </p:spPr>
        <p:txBody>
          <a:bodyPr anchor="ctr">
            <a:normAutofit fontScale="92500" lnSpcReduction="20000"/>
          </a:bodyPr>
          <a:lstStyle/>
          <a:p>
            <a:pPr>
              <a:lnSpc>
                <a:spcPct val="110000"/>
              </a:lnSpc>
            </a:pPr>
            <a:r>
              <a:rPr lang="en-IN" dirty="0"/>
              <a:t>Data Input: User uploads MRI scans, batch processing for researchers</a:t>
            </a:r>
          </a:p>
          <a:p>
            <a:pPr>
              <a:lnSpc>
                <a:spcPct val="110000"/>
              </a:lnSpc>
            </a:pPr>
            <a:r>
              <a:rPr lang="en-IN" dirty="0"/>
              <a:t>Archiving: Database storage with MongoDB and Flask</a:t>
            </a:r>
          </a:p>
          <a:p>
            <a:pPr>
              <a:lnSpc>
                <a:spcPct val="110000"/>
              </a:lnSpc>
            </a:pPr>
            <a:r>
              <a:rPr lang="en-IN" dirty="0"/>
              <a:t>Analysis: CNN model analysis, precision and accuracy display</a:t>
            </a:r>
          </a:p>
          <a:p>
            <a:pPr>
              <a:lnSpc>
                <a:spcPct val="110000"/>
              </a:lnSpc>
            </a:pPr>
            <a:r>
              <a:rPr lang="en-IN" dirty="0"/>
              <a:t>Display: User-friendly interface, report generation</a:t>
            </a:r>
          </a:p>
          <a:p>
            <a:pPr>
              <a:lnSpc>
                <a:spcPct val="110000"/>
              </a:lnSpc>
            </a:pPr>
            <a:r>
              <a:rPr lang="en-IN" dirty="0"/>
              <a:t>Unique Capability: Integrating ML-based analysis directly accessible by users, quick feedback mechanism Secure Data Handling, Employs Role-Based Access Control (RBAC) for secure access.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Damask</Template>
  <TotalTime>367</TotalTime>
  <Words>1611</Words>
  <Application>Microsoft Office PowerPoint</Application>
  <PresentationFormat>On-screen Show (4:3)</PresentationFormat>
  <Paragraphs>193</Paragraphs>
  <Slides>32</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Bookman Old Style</vt:lpstr>
      <vt:lpstr>Calibri</vt:lpstr>
      <vt:lpstr>Rockwell</vt:lpstr>
      <vt:lpstr>Damask</vt:lpstr>
      <vt:lpstr>AI Precision for Brain Tumor PREDICTION </vt:lpstr>
      <vt:lpstr>PowerPoint Presentation</vt:lpstr>
      <vt:lpstr>Product Overview</vt:lpstr>
      <vt:lpstr>Actors and Goals</vt:lpstr>
      <vt:lpstr>Project Goals And Objectives</vt:lpstr>
      <vt:lpstr>Features Implemented</vt:lpstr>
      <vt:lpstr>Functional Requirements</vt:lpstr>
      <vt:lpstr>Nonfunctional Requirements</vt:lpstr>
      <vt:lpstr>Key Component Implementation</vt:lpstr>
      <vt:lpstr>SYSTEM DESIGN ARCHITECTURE:</vt:lpstr>
      <vt:lpstr> Tools and technologies </vt:lpstr>
      <vt:lpstr>Tech Stack Summary  </vt:lpstr>
      <vt:lpstr>User Interface Design</vt:lpstr>
      <vt:lpstr>Use Cases</vt:lpstr>
      <vt:lpstr>Scenario Demonstration</vt:lpstr>
      <vt:lpstr>Demonstration Details</vt:lpstr>
      <vt:lpstr>Demonstration Details</vt:lpstr>
      <vt:lpstr>PowerPoint Presentation</vt:lpstr>
      <vt:lpstr>PowerPoint Presentation</vt:lpstr>
      <vt:lpstr>PowerPoint Presentation</vt:lpstr>
      <vt:lpstr>PowerPoint Presentation</vt:lpstr>
      <vt:lpstr>PowerPoint Presentation</vt:lpstr>
      <vt:lpstr>PowerPoint Presentation</vt:lpstr>
      <vt:lpstr>Researcher dashboard:</vt:lpstr>
      <vt:lpstr>PowerPoint Presentation</vt:lpstr>
      <vt:lpstr>PowerPoint Presentation</vt:lpstr>
      <vt:lpstr>Website demo</vt:lpstr>
      <vt:lpstr>PROJECT SOURCE CODE </vt:lpstr>
      <vt:lpstr>KAGGLE demo</vt:lpstr>
      <vt:lpstr>Future Plan</vt:lpstr>
      <vt:lpstr>Conclusion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 vaishnavi</dc:creator>
  <cp:keywords/>
  <dc:description>generated using python-pptx</dc:description>
  <cp:lastModifiedBy>Jahnavi Chintakindi</cp:lastModifiedBy>
  <cp:revision>21</cp:revision>
  <dcterms:created xsi:type="dcterms:W3CDTF">2013-01-27T09:14:16Z</dcterms:created>
  <dcterms:modified xsi:type="dcterms:W3CDTF">2025-02-21T20:26:58Z</dcterms:modified>
  <cp:category/>
</cp:coreProperties>
</file>